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466" r:id="rId2"/>
    <p:sldId id="259" r:id="rId3"/>
    <p:sldId id="355" r:id="rId4"/>
    <p:sldId id="469" r:id="rId5"/>
    <p:sldId id="319" r:id="rId6"/>
    <p:sldId id="280" r:id="rId7"/>
    <p:sldId id="426" r:id="rId8"/>
    <p:sldId id="427" r:id="rId9"/>
    <p:sldId id="429" r:id="rId10"/>
    <p:sldId id="431" r:id="rId11"/>
    <p:sldId id="475" r:id="rId12"/>
    <p:sldId id="474" r:id="rId13"/>
    <p:sldId id="432" r:id="rId14"/>
    <p:sldId id="433" r:id="rId15"/>
    <p:sldId id="434" r:id="rId16"/>
    <p:sldId id="470" r:id="rId17"/>
    <p:sldId id="471" r:id="rId18"/>
    <p:sldId id="435" r:id="rId19"/>
    <p:sldId id="428" r:id="rId20"/>
    <p:sldId id="437" r:id="rId21"/>
    <p:sldId id="438" r:id="rId22"/>
    <p:sldId id="439" r:id="rId23"/>
    <p:sldId id="446" r:id="rId24"/>
    <p:sldId id="440" r:id="rId25"/>
    <p:sldId id="441" r:id="rId26"/>
    <p:sldId id="442" r:id="rId27"/>
    <p:sldId id="443" r:id="rId28"/>
    <p:sldId id="444" r:id="rId29"/>
    <p:sldId id="468" r:id="rId30"/>
    <p:sldId id="445" r:id="rId31"/>
    <p:sldId id="448" r:id="rId32"/>
    <p:sldId id="449" r:id="rId33"/>
    <p:sldId id="450" r:id="rId34"/>
    <p:sldId id="452" r:id="rId35"/>
    <p:sldId id="453" r:id="rId36"/>
    <p:sldId id="477" r:id="rId37"/>
    <p:sldId id="478" r:id="rId38"/>
    <p:sldId id="276" r:id="rId39"/>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7A71"/>
    <a:srgbClr val="EC3224"/>
    <a:srgbClr val="B11B0F"/>
    <a:srgbClr val="692AA2"/>
    <a:srgbClr val="FF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3627" autoAdjust="0"/>
    <p:restoredTop sz="90239" autoAdjust="0"/>
  </p:normalViewPr>
  <p:slideViewPr>
    <p:cSldViewPr>
      <p:cViewPr>
        <p:scale>
          <a:sx n="100" d="100"/>
          <a:sy n="100" d="100"/>
        </p:scale>
        <p:origin x="-1027" y="39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F166547B-6876-456F-9CC6-58A41F193373}" type="datetimeFigureOut">
              <a:rPr lang="zh-CN" altLang="en-US" smtClean="0"/>
              <a:pPr/>
              <a:t>2016/5/16</a:t>
            </a:fld>
            <a:endParaRPr lang="zh-CN" altLang="en-US"/>
          </a:p>
        </p:txBody>
      </p:sp>
      <p:sp>
        <p:nvSpPr>
          <p:cNvPr id="4" name="页脚占位符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FD6F8256-58E4-4187-B1B4-02D54545B877}" type="slidenum">
              <a:rPr lang="zh-CN" altLang="en-US" smtClean="0"/>
              <a:pPr/>
              <a:t>‹#›</a:t>
            </a:fld>
            <a:endParaRPr lang="zh-CN" altLang="en-US"/>
          </a:p>
        </p:txBody>
      </p:sp>
    </p:spTree>
    <p:extLst>
      <p:ext uri="{BB962C8B-B14F-4D97-AF65-F5344CB8AC3E}">
        <p14:creationId xmlns="" xmlns:p14="http://schemas.microsoft.com/office/powerpoint/2010/main" val="16173974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zh-CN"/>
          </a:p>
        </p:txBody>
      </p:sp>
      <p:sp>
        <p:nvSpPr>
          <p:cNvPr id="66563" name="Rectangle 3"/>
          <p:cNvSpPr>
            <a:spLocks noGrp="1" noChangeArrowheads="1"/>
          </p:cNvSpPr>
          <p:nvPr>
            <p:ph type="dt" idx="1"/>
          </p:nvPr>
        </p:nvSpPr>
        <p:spPr bwMode="auto">
          <a:xfrm>
            <a:off x="3850443" y="0"/>
            <a:ext cx="2945659" cy="496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zh-CN"/>
          </a:p>
        </p:txBody>
      </p:sp>
      <p:sp>
        <p:nvSpPr>
          <p:cNvPr id="6656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66565" name="Rectangle 5"/>
          <p:cNvSpPr>
            <a:spLocks noGrp="1" noChangeArrowheads="1"/>
          </p:cNvSpPr>
          <p:nvPr>
            <p:ph type="body" sz="quarter" idx="3"/>
          </p:nvPr>
        </p:nvSpPr>
        <p:spPr bwMode="auto">
          <a:xfrm>
            <a:off x="679768" y="4715153"/>
            <a:ext cx="5438140" cy="44669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66566" name="Rectangle 6"/>
          <p:cNvSpPr>
            <a:spLocks noGrp="1" noChangeArrowheads="1"/>
          </p:cNvSpPr>
          <p:nvPr>
            <p:ph type="ftr" sz="quarter" idx="4"/>
          </p:nvPr>
        </p:nvSpPr>
        <p:spPr bwMode="auto">
          <a:xfrm>
            <a:off x="0" y="9428583"/>
            <a:ext cx="2945659" cy="496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zh-CN"/>
          </a:p>
        </p:txBody>
      </p:sp>
      <p:sp>
        <p:nvSpPr>
          <p:cNvPr id="66567" name="Rectangle 7"/>
          <p:cNvSpPr>
            <a:spLocks noGrp="1" noChangeArrowheads="1"/>
          </p:cNvSpPr>
          <p:nvPr>
            <p:ph type="sldNum" sz="quarter" idx="5"/>
          </p:nvPr>
        </p:nvSpPr>
        <p:spPr bwMode="auto">
          <a:xfrm>
            <a:off x="3850443" y="9428583"/>
            <a:ext cx="2945659" cy="496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15E3FFC-3217-485B-B739-F180005482B8}" type="slidenum">
              <a:rPr lang="en-US" altLang="zh-CN"/>
              <a:pPr/>
              <a:t>‹#›</a:t>
            </a:fld>
            <a:endParaRPr lang="en-US" altLang="zh-CN"/>
          </a:p>
        </p:txBody>
      </p:sp>
    </p:spTree>
    <p:extLst>
      <p:ext uri="{BB962C8B-B14F-4D97-AF65-F5344CB8AC3E}">
        <p14:creationId xmlns="" xmlns:p14="http://schemas.microsoft.com/office/powerpoint/2010/main" val="391359240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5E3FFC-3217-485B-B739-F180005482B8}" type="slidenum">
              <a:rPr lang="en-US" altLang="zh-CN" smtClean="0"/>
              <a:pPr/>
              <a:t>2</a:t>
            </a:fld>
            <a:endParaRPr lang="en-US" altLang="zh-CN"/>
          </a:p>
        </p:txBody>
      </p:sp>
    </p:spTree>
    <p:extLst>
      <p:ext uri="{BB962C8B-B14F-4D97-AF65-F5344CB8AC3E}">
        <p14:creationId xmlns="" xmlns:p14="http://schemas.microsoft.com/office/powerpoint/2010/main" val="1150661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5E3FFC-3217-485B-B739-F180005482B8}" type="slidenum">
              <a:rPr lang="en-US" altLang="zh-CN" smtClean="0"/>
              <a:pPr/>
              <a:t>15</a:t>
            </a:fld>
            <a:endParaRPr lang="en-US" altLang="zh-CN"/>
          </a:p>
        </p:txBody>
      </p:sp>
    </p:spTree>
    <p:extLst>
      <p:ext uri="{BB962C8B-B14F-4D97-AF65-F5344CB8AC3E}">
        <p14:creationId xmlns="" xmlns:p14="http://schemas.microsoft.com/office/powerpoint/2010/main" val="2824129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5E3FFC-3217-485B-B739-F180005482B8}" type="slidenum">
              <a:rPr lang="en-US" altLang="zh-CN" smtClean="0"/>
              <a:pPr/>
              <a:t>16</a:t>
            </a:fld>
            <a:endParaRPr lang="en-US" altLang="zh-CN"/>
          </a:p>
        </p:txBody>
      </p:sp>
    </p:spTree>
    <p:extLst>
      <p:ext uri="{BB962C8B-B14F-4D97-AF65-F5344CB8AC3E}">
        <p14:creationId xmlns="" xmlns:p14="http://schemas.microsoft.com/office/powerpoint/2010/main" val="1150661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5E3FFC-3217-485B-B739-F180005482B8}" type="slidenum">
              <a:rPr lang="en-US" altLang="zh-CN" smtClean="0"/>
              <a:pPr/>
              <a:t>17</a:t>
            </a:fld>
            <a:endParaRPr lang="en-US" altLang="zh-CN"/>
          </a:p>
        </p:txBody>
      </p:sp>
    </p:spTree>
    <p:extLst>
      <p:ext uri="{BB962C8B-B14F-4D97-AF65-F5344CB8AC3E}">
        <p14:creationId xmlns="" xmlns:p14="http://schemas.microsoft.com/office/powerpoint/2010/main" val="11506610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5E3FFC-3217-485B-B739-F180005482B8}" type="slidenum">
              <a:rPr lang="en-US" altLang="zh-CN" smtClean="0"/>
              <a:pPr/>
              <a:t>18</a:t>
            </a:fld>
            <a:endParaRPr lang="en-US" altLang="zh-CN"/>
          </a:p>
        </p:txBody>
      </p:sp>
    </p:spTree>
    <p:extLst>
      <p:ext uri="{BB962C8B-B14F-4D97-AF65-F5344CB8AC3E}">
        <p14:creationId xmlns="" xmlns:p14="http://schemas.microsoft.com/office/powerpoint/2010/main" val="11506610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5E3FFC-3217-485B-B739-F180005482B8}" type="slidenum">
              <a:rPr lang="en-US" altLang="zh-CN" smtClean="0"/>
              <a:pPr/>
              <a:t>19</a:t>
            </a:fld>
            <a:endParaRPr lang="en-US" altLang="zh-CN"/>
          </a:p>
        </p:txBody>
      </p:sp>
    </p:spTree>
    <p:extLst>
      <p:ext uri="{BB962C8B-B14F-4D97-AF65-F5344CB8AC3E}">
        <p14:creationId xmlns="" xmlns:p14="http://schemas.microsoft.com/office/powerpoint/2010/main" val="2824129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5E3FFC-3217-485B-B739-F180005482B8}" type="slidenum">
              <a:rPr lang="en-US" altLang="zh-CN" smtClean="0"/>
              <a:pPr/>
              <a:t>20</a:t>
            </a:fld>
            <a:endParaRPr lang="en-US" altLang="zh-CN"/>
          </a:p>
        </p:txBody>
      </p:sp>
    </p:spTree>
    <p:extLst>
      <p:ext uri="{BB962C8B-B14F-4D97-AF65-F5344CB8AC3E}">
        <p14:creationId xmlns="" xmlns:p14="http://schemas.microsoft.com/office/powerpoint/2010/main" val="2824129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5E3FFC-3217-485B-B739-F180005482B8}" type="slidenum">
              <a:rPr lang="en-US" altLang="zh-CN" smtClean="0"/>
              <a:pPr/>
              <a:t>21</a:t>
            </a:fld>
            <a:endParaRPr lang="en-US" altLang="zh-CN"/>
          </a:p>
        </p:txBody>
      </p:sp>
    </p:spTree>
    <p:extLst>
      <p:ext uri="{BB962C8B-B14F-4D97-AF65-F5344CB8AC3E}">
        <p14:creationId xmlns="" xmlns:p14="http://schemas.microsoft.com/office/powerpoint/2010/main" val="28241297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5E3FFC-3217-485B-B739-F180005482B8}" type="slidenum">
              <a:rPr lang="en-US" altLang="zh-CN" smtClean="0"/>
              <a:pPr/>
              <a:t>22</a:t>
            </a:fld>
            <a:endParaRPr lang="en-US" altLang="zh-CN"/>
          </a:p>
        </p:txBody>
      </p:sp>
    </p:spTree>
    <p:extLst>
      <p:ext uri="{BB962C8B-B14F-4D97-AF65-F5344CB8AC3E}">
        <p14:creationId xmlns="" xmlns:p14="http://schemas.microsoft.com/office/powerpoint/2010/main" val="28241297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5E3FFC-3217-485B-B739-F180005482B8}" type="slidenum">
              <a:rPr lang="en-US" altLang="zh-CN" smtClean="0"/>
              <a:pPr/>
              <a:t>23</a:t>
            </a:fld>
            <a:endParaRPr lang="en-US" altLang="zh-CN"/>
          </a:p>
        </p:txBody>
      </p:sp>
    </p:spTree>
    <p:extLst>
      <p:ext uri="{BB962C8B-B14F-4D97-AF65-F5344CB8AC3E}">
        <p14:creationId xmlns="" xmlns:p14="http://schemas.microsoft.com/office/powerpoint/2010/main" val="28241297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5E3FFC-3217-485B-B739-F180005482B8}" type="slidenum">
              <a:rPr lang="en-US" altLang="zh-CN" smtClean="0"/>
              <a:pPr/>
              <a:t>24</a:t>
            </a:fld>
            <a:endParaRPr lang="en-US" altLang="zh-CN"/>
          </a:p>
        </p:txBody>
      </p:sp>
    </p:spTree>
    <p:extLst>
      <p:ext uri="{BB962C8B-B14F-4D97-AF65-F5344CB8AC3E}">
        <p14:creationId xmlns="" xmlns:p14="http://schemas.microsoft.com/office/powerpoint/2010/main" val="2824129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5E3FFC-3217-485B-B739-F180005482B8}" type="slidenum">
              <a:rPr lang="en-US" altLang="zh-CN" smtClean="0"/>
              <a:pPr/>
              <a:t>7</a:t>
            </a:fld>
            <a:endParaRPr lang="en-US" altLang="zh-CN"/>
          </a:p>
        </p:txBody>
      </p:sp>
    </p:spTree>
    <p:extLst>
      <p:ext uri="{BB962C8B-B14F-4D97-AF65-F5344CB8AC3E}">
        <p14:creationId xmlns="" xmlns:p14="http://schemas.microsoft.com/office/powerpoint/2010/main" val="1477073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5E3FFC-3217-485B-B739-F180005482B8}" type="slidenum">
              <a:rPr lang="en-US" altLang="zh-CN" smtClean="0"/>
              <a:pPr/>
              <a:t>25</a:t>
            </a:fld>
            <a:endParaRPr lang="en-US" altLang="zh-CN"/>
          </a:p>
        </p:txBody>
      </p:sp>
    </p:spTree>
    <p:extLst>
      <p:ext uri="{BB962C8B-B14F-4D97-AF65-F5344CB8AC3E}">
        <p14:creationId xmlns="" xmlns:p14="http://schemas.microsoft.com/office/powerpoint/2010/main" val="28241297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5E3FFC-3217-485B-B739-F180005482B8}" type="slidenum">
              <a:rPr lang="en-US" altLang="zh-CN" smtClean="0"/>
              <a:pPr/>
              <a:t>26</a:t>
            </a:fld>
            <a:endParaRPr lang="en-US" altLang="zh-CN"/>
          </a:p>
        </p:txBody>
      </p:sp>
    </p:spTree>
    <p:extLst>
      <p:ext uri="{BB962C8B-B14F-4D97-AF65-F5344CB8AC3E}">
        <p14:creationId xmlns="" xmlns:p14="http://schemas.microsoft.com/office/powerpoint/2010/main" val="28241297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5E3FFC-3217-485B-B739-F180005482B8}" type="slidenum">
              <a:rPr lang="en-US" altLang="zh-CN" smtClean="0"/>
              <a:pPr/>
              <a:t>27</a:t>
            </a:fld>
            <a:endParaRPr lang="en-US" altLang="zh-CN"/>
          </a:p>
        </p:txBody>
      </p:sp>
    </p:spTree>
    <p:extLst>
      <p:ext uri="{BB962C8B-B14F-4D97-AF65-F5344CB8AC3E}">
        <p14:creationId xmlns="" xmlns:p14="http://schemas.microsoft.com/office/powerpoint/2010/main" val="28241297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5E3FFC-3217-485B-B739-F180005482B8}" type="slidenum">
              <a:rPr lang="en-US" altLang="zh-CN" smtClean="0"/>
              <a:pPr/>
              <a:t>28</a:t>
            </a:fld>
            <a:endParaRPr lang="en-US" altLang="zh-CN"/>
          </a:p>
        </p:txBody>
      </p:sp>
    </p:spTree>
    <p:extLst>
      <p:ext uri="{BB962C8B-B14F-4D97-AF65-F5344CB8AC3E}">
        <p14:creationId xmlns="" xmlns:p14="http://schemas.microsoft.com/office/powerpoint/2010/main" val="28241297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5E3FFC-3217-485B-B739-F180005482B8}" type="slidenum">
              <a:rPr lang="en-US" altLang="zh-CN" smtClean="0"/>
              <a:pPr/>
              <a:t>29</a:t>
            </a:fld>
            <a:endParaRPr lang="en-US" altLang="zh-CN"/>
          </a:p>
        </p:txBody>
      </p:sp>
    </p:spTree>
    <p:extLst>
      <p:ext uri="{BB962C8B-B14F-4D97-AF65-F5344CB8AC3E}">
        <p14:creationId xmlns="" xmlns:p14="http://schemas.microsoft.com/office/powerpoint/2010/main" val="11506610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5E3FFC-3217-485B-B739-F180005482B8}" type="slidenum">
              <a:rPr lang="en-US" altLang="zh-CN" smtClean="0"/>
              <a:pPr/>
              <a:t>30</a:t>
            </a:fld>
            <a:endParaRPr lang="en-US" altLang="zh-CN"/>
          </a:p>
        </p:txBody>
      </p:sp>
    </p:spTree>
    <p:extLst>
      <p:ext uri="{BB962C8B-B14F-4D97-AF65-F5344CB8AC3E}">
        <p14:creationId xmlns="" xmlns:p14="http://schemas.microsoft.com/office/powerpoint/2010/main" val="11506610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5E3FFC-3217-485B-B739-F180005482B8}" type="slidenum">
              <a:rPr lang="en-US" altLang="zh-CN" smtClean="0"/>
              <a:pPr/>
              <a:t>31</a:t>
            </a:fld>
            <a:endParaRPr lang="en-US" altLang="zh-CN"/>
          </a:p>
        </p:txBody>
      </p:sp>
    </p:spTree>
    <p:extLst>
      <p:ext uri="{BB962C8B-B14F-4D97-AF65-F5344CB8AC3E}">
        <p14:creationId xmlns="" xmlns:p14="http://schemas.microsoft.com/office/powerpoint/2010/main" val="28241297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5E3FFC-3217-485B-B739-F180005482B8}" type="slidenum">
              <a:rPr lang="en-US" altLang="zh-CN" smtClean="0"/>
              <a:pPr/>
              <a:t>32</a:t>
            </a:fld>
            <a:endParaRPr lang="en-US" altLang="zh-CN"/>
          </a:p>
        </p:txBody>
      </p:sp>
    </p:spTree>
    <p:extLst>
      <p:ext uri="{BB962C8B-B14F-4D97-AF65-F5344CB8AC3E}">
        <p14:creationId xmlns="" xmlns:p14="http://schemas.microsoft.com/office/powerpoint/2010/main" val="28241297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5E3FFC-3217-485B-B739-F180005482B8}" type="slidenum">
              <a:rPr lang="en-US" altLang="zh-CN" smtClean="0"/>
              <a:pPr/>
              <a:t>33</a:t>
            </a:fld>
            <a:endParaRPr lang="en-US" altLang="zh-CN"/>
          </a:p>
        </p:txBody>
      </p:sp>
    </p:spTree>
    <p:extLst>
      <p:ext uri="{BB962C8B-B14F-4D97-AF65-F5344CB8AC3E}">
        <p14:creationId xmlns="" xmlns:p14="http://schemas.microsoft.com/office/powerpoint/2010/main" val="28241297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5E3FFC-3217-485B-B739-F180005482B8}" type="slidenum">
              <a:rPr lang="en-US" altLang="zh-CN" smtClean="0"/>
              <a:pPr/>
              <a:t>34</a:t>
            </a:fld>
            <a:endParaRPr lang="en-US" altLang="zh-CN"/>
          </a:p>
        </p:txBody>
      </p:sp>
    </p:spTree>
    <p:extLst>
      <p:ext uri="{BB962C8B-B14F-4D97-AF65-F5344CB8AC3E}">
        <p14:creationId xmlns="" xmlns:p14="http://schemas.microsoft.com/office/powerpoint/2010/main" val="2824129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5E3FFC-3217-485B-B739-F180005482B8}" type="slidenum">
              <a:rPr lang="en-US" altLang="zh-CN" smtClean="0"/>
              <a:pPr/>
              <a:t>8</a:t>
            </a:fld>
            <a:endParaRPr lang="en-US" altLang="zh-CN"/>
          </a:p>
        </p:txBody>
      </p:sp>
    </p:spTree>
    <p:extLst>
      <p:ext uri="{BB962C8B-B14F-4D97-AF65-F5344CB8AC3E}">
        <p14:creationId xmlns="" xmlns:p14="http://schemas.microsoft.com/office/powerpoint/2010/main" val="11506610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5E3FFC-3217-485B-B739-F180005482B8}" type="slidenum">
              <a:rPr lang="en-US" altLang="zh-CN" smtClean="0"/>
              <a:pPr/>
              <a:t>35</a:t>
            </a:fld>
            <a:endParaRPr lang="en-US" altLang="zh-CN"/>
          </a:p>
        </p:txBody>
      </p:sp>
    </p:spTree>
    <p:extLst>
      <p:ext uri="{BB962C8B-B14F-4D97-AF65-F5344CB8AC3E}">
        <p14:creationId xmlns="" xmlns:p14="http://schemas.microsoft.com/office/powerpoint/2010/main" val="2824129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5E3FFC-3217-485B-B739-F180005482B8}" type="slidenum">
              <a:rPr lang="en-US" altLang="zh-CN" smtClean="0"/>
              <a:pPr/>
              <a:t>9</a:t>
            </a:fld>
            <a:endParaRPr lang="en-US" altLang="zh-CN"/>
          </a:p>
        </p:txBody>
      </p:sp>
    </p:spTree>
    <p:extLst>
      <p:ext uri="{BB962C8B-B14F-4D97-AF65-F5344CB8AC3E}">
        <p14:creationId xmlns="" xmlns:p14="http://schemas.microsoft.com/office/powerpoint/2010/main" val="2824129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5E3FFC-3217-485B-B739-F180005482B8}" type="slidenum">
              <a:rPr lang="en-US" altLang="zh-CN" smtClean="0"/>
              <a:pPr/>
              <a:t>10</a:t>
            </a:fld>
            <a:endParaRPr lang="en-US" altLang="zh-CN"/>
          </a:p>
        </p:txBody>
      </p:sp>
    </p:spTree>
    <p:extLst>
      <p:ext uri="{BB962C8B-B14F-4D97-AF65-F5344CB8AC3E}">
        <p14:creationId xmlns="" xmlns:p14="http://schemas.microsoft.com/office/powerpoint/2010/main" val="2824129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5E3FFC-3217-485B-B739-F180005482B8}" type="slidenum">
              <a:rPr lang="en-US" altLang="zh-CN" smtClean="0"/>
              <a:pPr/>
              <a:t>11</a:t>
            </a:fld>
            <a:endParaRPr lang="en-US" altLang="zh-CN"/>
          </a:p>
        </p:txBody>
      </p:sp>
    </p:spTree>
    <p:extLst>
      <p:ext uri="{BB962C8B-B14F-4D97-AF65-F5344CB8AC3E}">
        <p14:creationId xmlns="" xmlns:p14="http://schemas.microsoft.com/office/powerpoint/2010/main" val="2824129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5E3FFC-3217-485B-B739-F180005482B8}" type="slidenum">
              <a:rPr lang="en-US" altLang="zh-CN" smtClean="0"/>
              <a:pPr/>
              <a:t>12</a:t>
            </a:fld>
            <a:endParaRPr lang="en-US" altLang="zh-CN"/>
          </a:p>
        </p:txBody>
      </p:sp>
    </p:spTree>
    <p:extLst>
      <p:ext uri="{BB962C8B-B14F-4D97-AF65-F5344CB8AC3E}">
        <p14:creationId xmlns="" xmlns:p14="http://schemas.microsoft.com/office/powerpoint/2010/main" val="2824129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5E3FFC-3217-485B-B739-F180005482B8}" type="slidenum">
              <a:rPr lang="en-US" altLang="zh-CN" smtClean="0"/>
              <a:pPr/>
              <a:t>13</a:t>
            </a:fld>
            <a:endParaRPr lang="en-US" altLang="zh-CN"/>
          </a:p>
        </p:txBody>
      </p:sp>
    </p:spTree>
    <p:extLst>
      <p:ext uri="{BB962C8B-B14F-4D97-AF65-F5344CB8AC3E}">
        <p14:creationId xmlns="" xmlns:p14="http://schemas.microsoft.com/office/powerpoint/2010/main" val="2824129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5E3FFC-3217-485B-B739-F180005482B8}" type="slidenum">
              <a:rPr lang="en-US" altLang="zh-CN" smtClean="0"/>
              <a:pPr/>
              <a:t>14</a:t>
            </a:fld>
            <a:endParaRPr lang="en-US" altLang="zh-CN"/>
          </a:p>
        </p:txBody>
      </p:sp>
    </p:spTree>
    <p:extLst>
      <p:ext uri="{BB962C8B-B14F-4D97-AF65-F5344CB8AC3E}">
        <p14:creationId xmlns="" xmlns:p14="http://schemas.microsoft.com/office/powerpoint/2010/main" val="28241297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rgbClr val="FFFFFF"/>
        </a:solidFill>
        <a:effectLst/>
      </p:bgPr>
    </p:bg>
    <p:spTree>
      <p:nvGrpSpPr>
        <p:cNvPr id="1" name=""/>
        <p:cNvGrpSpPr/>
        <p:nvPr/>
      </p:nvGrpSpPr>
      <p:grpSpPr>
        <a:xfrm>
          <a:off x="0" y="0"/>
          <a:ext cx="0" cy="0"/>
          <a:chOff x="0" y="0"/>
          <a:chExt cx="0" cy="0"/>
        </a:xfrm>
      </p:grpSpPr>
      <p:graphicFrame>
        <p:nvGraphicFramePr>
          <p:cNvPr id="3160" name="Object 88"/>
          <p:cNvGraphicFramePr>
            <a:graphicFrameLocks noChangeAspect="1"/>
          </p:cNvGraphicFramePr>
          <p:nvPr userDrawn="1"/>
        </p:nvGraphicFramePr>
        <p:xfrm>
          <a:off x="0" y="-26988"/>
          <a:ext cx="9144000" cy="4689476"/>
        </p:xfrm>
        <a:graphic>
          <a:graphicData uri="http://schemas.openxmlformats.org/presentationml/2006/ole">
            <p:oleObj spid="_x0000_s3462" name="Image" r:id="rId3" imgW="7974603" imgH="4088889" progId="">
              <p:embed/>
            </p:oleObj>
          </a:graphicData>
        </a:graphic>
      </p:graphicFrame>
      <p:sp>
        <p:nvSpPr>
          <p:cNvPr id="3161" name="Rectangle 89"/>
          <p:cNvSpPr>
            <a:spLocks noChangeArrowheads="1"/>
          </p:cNvSpPr>
          <p:nvPr userDrawn="1"/>
        </p:nvSpPr>
        <p:spPr bwMode="white">
          <a:xfrm>
            <a:off x="0" y="4608513"/>
            <a:ext cx="9144000" cy="2276475"/>
          </a:xfrm>
          <a:prstGeom prst="rect">
            <a:avLst/>
          </a:prstGeom>
          <a:gradFill rotWithShape="1">
            <a:gsLst>
              <a:gs pos="0">
                <a:schemeClr val="accent1">
                  <a:gamma/>
                  <a:shade val="46275"/>
                  <a:invGamma/>
                </a:schemeClr>
              </a:gs>
              <a:gs pos="100000">
                <a:schemeClr val="accent1"/>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62" name="Oval 90"/>
          <p:cNvSpPr>
            <a:spLocks noChangeArrowheads="1"/>
          </p:cNvSpPr>
          <p:nvPr userDrawn="1"/>
        </p:nvSpPr>
        <p:spPr bwMode="ltGray">
          <a:xfrm>
            <a:off x="7885113" y="187325"/>
            <a:ext cx="215900" cy="215900"/>
          </a:xfrm>
          <a:prstGeom prst="ellipse">
            <a:avLst/>
          </a:pr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63" name="Oval 91"/>
          <p:cNvSpPr>
            <a:spLocks noChangeArrowheads="1"/>
          </p:cNvSpPr>
          <p:nvPr userDrawn="1"/>
        </p:nvSpPr>
        <p:spPr bwMode="ltGray">
          <a:xfrm>
            <a:off x="8316913" y="187325"/>
            <a:ext cx="215900" cy="215900"/>
          </a:xfrm>
          <a:prstGeom prst="ellipse">
            <a:avLst/>
          </a:pr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64" name="Oval 92"/>
          <p:cNvSpPr>
            <a:spLocks noChangeArrowheads="1"/>
          </p:cNvSpPr>
          <p:nvPr userDrawn="1"/>
        </p:nvSpPr>
        <p:spPr bwMode="ltGray">
          <a:xfrm>
            <a:off x="8748713" y="187325"/>
            <a:ext cx="215900" cy="215900"/>
          </a:xfrm>
          <a:prstGeom prst="ellipse">
            <a:avLst/>
          </a:pr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65" name="Oval 93"/>
          <p:cNvSpPr>
            <a:spLocks noChangeArrowheads="1"/>
          </p:cNvSpPr>
          <p:nvPr userDrawn="1"/>
        </p:nvSpPr>
        <p:spPr bwMode="ltGray">
          <a:xfrm>
            <a:off x="7885113" y="619125"/>
            <a:ext cx="215900" cy="215900"/>
          </a:xfrm>
          <a:prstGeom prst="ellipse">
            <a:avLst/>
          </a:pr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66" name="Oval 94"/>
          <p:cNvSpPr>
            <a:spLocks noChangeArrowheads="1"/>
          </p:cNvSpPr>
          <p:nvPr userDrawn="1"/>
        </p:nvSpPr>
        <p:spPr bwMode="ltGray">
          <a:xfrm>
            <a:off x="8316913" y="619125"/>
            <a:ext cx="215900" cy="215900"/>
          </a:xfrm>
          <a:prstGeom prst="ellipse">
            <a:avLst/>
          </a:pr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67" name="Oval 95"/>
          <p:cNvSpPr>
            <a:spLocks noChangeArrowheads="1"/>
          </p:cNvSpPr>
          <p:nvPr userDrawn="1"/>
        </p:nvSpPr>
        <p:spPr bwMode="ltGray">
          <a:xfrm>
            <a:off x="8748713" y="619125"/>
            <a:ext cx="215900" cy="215900"/>
          </a:xfrm>
          <a:prstGeom prst="ellipse">
            <a:avLst/>
          </a:pr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68" name="Oval 96"/>
          <p:cNvSpPr>
            <a:spLocks noChangeArrowheads="1"/>
          </p:cNvSpPr>
          <p:nvPr userDrawn="1"/>
        </p:nvSpPr>
        <p:spPr bwMode="ltGray">
          <a:xfrm>
            <a:off x="7885113" y="1050925"/>
            <a:ext cx="215900" cy="215900"/>
          </a:xfrm>
          <a:prstGeom prst="ellipse">
            <a:avLst/>
          </a:pr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69" name="Oval 97"/>
          <p:cNvSpPr>
            <a:spLocks noChangeArrowheads="1"/>
          </p:cNvSpPr>
          <p:nvPr userDrawn="1"/>
        </p:nvSpPr>
        <p:spPr bwMode="ltGray">
          <a:xfrm>
            <a:off x="8316913" y="1050925"/>
            <a:ext cx="215900" cy="215900"/>
          </a:xfrm>
          <a:prstGeom prst="ellipse">
            <a:avLst/>
          </a:pr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70" name="Oval 98"/>
          <p:cNvSpPr>
            <a:spLocks noChangeArrowheads="1"/>
          </p:cNvSpPr>
          <p:nvPr userDrawn="1"/>
        </p:nvSpPr>
        <p:spPr bwMode="ltGray">
          <a:xfrm>
            <a:off x="8748713" y="1050925"/>
            <a:ext cx="215900" cy="215900"/>
          </a:xfrm>
          <a:prstGeom prst="ellipse">
            <a:avLst/>
          </a:pr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71" name="Oval 99"/>
          <p:cNvSpPr>
            <a:spLocks noChangeArrowheads="1"/>
          </p:cNvSpPr>
          <p:nvPr userDrawn="1"/>
        </p:nvSpPr>
        <p:spPr bwMode="ltGray">
          <a:xfrm>
            <a:off x="7885113" y="1482725"/>
            <a:ext cx="215900" cy="215900"/>
          </a:xfrm>
          <a:prstGeom prst="ellipse">
            <a:avLst/>
          </a:pr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72" name="Oval 100"/>
          <p:cNvSpPr>
            <a:spLocks noChangeArrowheads="1"/>
          </p:cNvSpPr>
          <p:nvPr userDrawn="1"/>
        </p:nvSpPr>
        <p:spPr bwMode="ltGray">
          <a:xfrm>
            <a:off x="8316913" y="1482725"/>
            <a:ext cx="215900" cy="215900"/>
          </a:xfrm>
          <a:prstGeom prst="ellipse">
            <a:avLst/>
          </a:pr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73" name="Oval 101"/>
          <p:cNvSpPr>
            <a:spLocks noChangeArrowheads="1"/>
          </p:cNvSpPr>
          <p:nvPr userDrawn="1"/>
        </p:nvSpPr>
        <p:spPr bwMode="ltGray">
          <a:xfrm>
            <a:off x="8748713" y="1482725"/>
            <a:ext cx="215900" cy="215900"/>
          </a:xfrm>
          <a:prstGeom prst="ellipse">
            <a:avLst/>
          </a:pr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74" name="Oval 102"/>
          <p:cNvSpPr>
            <a:spLocks noChangeArrowheads="1"/>
          </p:cNvSpPr>
          <p:nvPr userDrawn="1"/>
        </p:nvSpPr>
        <p:spPr bwMode="ltGray">
          <a:xfrm>
            <a:off x="7885113" y="1917700"/>
            <a:ext cx="215900" cy="215900"/>
          </a:xfrm>
          <a:prstGeom prst="ellipse">
            <a:avLst/>
          </a:pr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75" name="Oval 103"/>
          <p:cNvSpPr>
            <a:spLocks noChangeArrowheads="1"/>
          </p:cNvSpPr>
          <p:nvPr userDrawn="1"/>
        </p:nvSpPr>
        <p:spPr bwMode="ltGray">
          <a:xfrm>
            <a:off x="8316913" y="1917700"/>
            <a:ext cx="215900" cy="215900"/>
          </a:xfrm>
          <a:prstGeom prst="ellipse">
            <a:avLst/>
          </a:pr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76" name="Oval 104"/>
          <p:cNvSpPr>
            <a:spLocks noChangeArrowheads="1"/>
          </p:cNvSpPr>
          <p:nvPr userDrawn="1"/>
        </p:nvSpPr>
        <p:spPr bwMode="ltGray">
          <a:xfrm>
            <a:off x="8748713" y="1917700"/>
            <a:ext cx="215900" cy="215900"/>
          </a:xfrm>
          <a:prstGeom prst="ellipse">
            <a:avLst/>
          </a:pr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77" name="Oval 105"/>
          <p:cNvSpPr>
            <a:spLocks noChangeArrowheads="1"/>
          </p:cNvSpPr>
          <p:nvPr userDrawn="1"/>
        </p:nvSpPr>
        <p:spPr bwMode="ltGray">
          <a:xfrm>
            <a:off x="7885113" y="2349500"/>
            <a:ext cx="215900" cy="215900"/>
          </a:xfrm>
          <a:prstGeom prst="ellipse">
            <a:avLst/>
          </a:pr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78" name="Oval 106"/>
          <p:cNvSpPr>
            <a:spLocks noChangeArrowheads="1"/>
          </p:cNvSpPr>
          <p:nvPr userDrawn="1"/>
        </p:nvSpPr>
        <p:spPr bwMode="ltGray">
          <a:xfrm>
            <a:off x="8316913" y="2349500"/>
            <a:ext cx="215900" cy="215900"/>
          </a:xfrm>
          <a:prstGeom prst="ellipse">
            <a:avLst/>
          </a:pr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79" name="Oval 107"/>
          <p:cNvSpPr>
            <a:spLocks noChangeArrowheads="1"/>
          </p:cNvSpPr>
          <p:nvPr userDrawn="1"/>
        </p:nvSpPr>
        <p:spPr bwMode="ltGray">
          <a:xfrm>
            <a:off x="8748713" y="2349500"/>
            <a:ext cx="215900" cy="215900"/>
          </a:xfrm>
          <a:prstGeom prst="ellipse">
            <a:avLst/>
          </a:pr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80" name="Oval 108"/>
          <p:cNvSpPr>
            <a:spLocks noChangeArrowheads="1"/>
          </p:cNvSpPr>
          <p:nvPr userDrawn="1"/>
        </p:nvSpPr>
        <p:spPr bwMode="ltGray">
          <a:xfrm>
            <a:off x="7885113" y="2779713"/>
            <a:ext cx="215900" cy="215900"/>
          </a:xfrm>
          <a:prstGeom prst="ellipse">
            <a:avLst/>
          </a:pr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81" name="Oval 109"/>
          <p:cNvSpPr>
            <a:spLocks noChangeArrowheads="1"/>
          </p:cNvSpPr>
          <p:nvPr userDrawn="1"/>
        </p:nvSpPr>
        <p:spPr bwMode="ltGray">
          <a:xfrm>
            <a:off x="8316913" y="2779713"/>
            <a:ext cx="215900" cy="215900"/>
          </a:xfrm>
          <a:prstGeom prst="ellipse">
            <a:avLst/>
          </a:pr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82" name="Oval 110"/>
          <p:cNvSpPr>
            <a:spLocks noChangeArrowheads="1"/>
          </p:cNvSpPr>
          <p:nvPr userDrawn="1"/>
        </p:nvSpPr>
        <p:spPr bwMode="ltGray">
          <a:xfrm>
            <a:off x="8748713" y="2779713"/>
            <a:ext cx="215900" cy="215900"/>
          </a:xfrm>
          <a:prstGeom prst="ellipse">
            <a:avLst/>
          </a:pr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83" name="Oval 111"/>
          <p:cNvSpPr>
            <a:spLocks noChangeArrowheads="1"/>
          </p:cNvSpPr>
          <p:nvPr userDrawn="1"/>
        </p:nvSpPr>
        <p:spPr bwMode="ltGray">
          <a:xfrm>
            <a:off x="7885113" y="3213100"/>
            <a:ext cx="215900" cy="215900"/>
          </a:xfrm>
          <a:prstGeom prst="ellipse">
            <a:avLst/>
          </a:pr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84" name="Oval 112"/>
          <p:cNvSpPr>
            <a:spLocks noChangeArrowheads="1"/>
          </p:cNvSpPr>
          <p:nvPr userDrawn="1"/>
        </p:nvSpPr>
        <p:spPr bwMode="ltGray">
          <a:xfrm>
            <a:off x="8316913" y="3213100"/>
            <a:ext cx="215900" cy="215900"/>
          </a:xfrm>
          <a:prstGeom prst="ellipse">
            <a:avLst/>
          </a:pr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85" name="Oval 113"/>
          <p:cNvSpPr>
            <a:spLocks noChangeArrowheads="1"/>
          </p:cNvSpPr>
          <p:nvPr userDrawn="1"/>
        </p:nvSpPr>
        <p:spPr bwMode="ltGray">
          <a:xfrm>
            <a:off x="8748713" y="3213100"/>
            <a:ext cx="215900" cy="215900"/>
          </a:xfrm>
          <a:prstGeom prst="ellipse">
            <a:avLst/>
          </a:pr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86" name="Oval 114"/>
          <p:cNvSpPr>
            <a:spLocks noChangeArrowheads="1"/>
          </p:cNvSpPr>
          <p:nvPr userDrawn="1"/>
        </p:nvSpPr>
        <p:spPr bwMode="ltGray">
          <a:xfrm>
            <a:off x="7885113" y="3644900"/>
            <a:ext cx="215900" cy="215900"/>
          </a:xfrm>
          <a:prstGeom prst="ellipse">
            <a:avLst/>
          </a:pr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87" name="Oval 115"/>
          <p:cNvSpPr>
            <a:spLocks noChangeArrowheads="1"/>
          </p:cNvSpPr>
          <p:nvPr userDrawn="1"/>
        </p:nvSpPr>
        <p:spPr bwMode="ltGray">
          <a:xfrm>
            <a:off x="8316913" y="3644900"/>
            <a:ext cx="215900" cy="215900"/>
          </a:xfrm>
          <a:prstGeom prst="ellipse">
            <a:avLst/>
          </a:pr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88" name="Oval 116"/>
          <p:cNvSpPr>
            <a:spLocks noChangeArrowheads="1"/>
          </p:cNvSpPr>
          <p:nvPr userDrawn="1"/>
        </p:nvSpPr>
        <p:spPr bwMode="ltGray">
          <a:xfrm>
            <a:off x="8748713" y="3644900"/>
            <a:ext cx="215900" cy="215900"/>
          </a:xfrm>
          <a:prstGeom prst="ellipse">
            <a:avLst/>
          </a:pr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89" name="Oval 117"/>
          <p:cNvSpPr>
            <a:spLocks noChangeArrowheads="1"/>
          </p:cNvSpPr>
          <p:nvPr userDrawn="1"/>
        </p:nvSpPr>
        <p:spPr bwMode="ltGray">
          <a:xfrm>
            <a:off x="7091363" y="187325"/>
            <a:ext cx="215900" cy="215900"/>
          </a:xfrm>
          <a:prstGeom prst="ellipse">
            <a:avLst/>
          </a:pr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90" name="Oval 118"/>
          <p:cNvSpPr>
            <a:spLocks noChangeArrowheads="1"/>
          </p:cNvSpPr>
          <p:nvPr userDrawn="1"/>
        </p:nvSpPr>
        <p:spPr bwMode="ltGray">
          <a:xfrm>
            <a:off x="7523163" y="187325"/>
            <a:ext cx="215900" cy="215900"/>
          </a:xfrm>
          <a:prstGeom prst="ellipse">
            <a:avLst/>
          </a:pr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91" name="Oval 119"/>
          <p:cNvSpPr>
            <a:spLocks noChangeArrowheads="1"/>
          </p:cNvSpPr>
          <p:nvPr userDrawn="1"/>
        </p:nvSpPr>
        <p:spPr bwMode="ltGray">
          <a:xfrm>
            <a:off x="7091363" y="619125"/>
            <a:ext cx="215900" cy="215900"/>
          </a:xfrm>
          <a:prstGeom prst="ellipse">
            <a:avLst/>
          </a:pr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92" name="Oval 120"/>
          <p:cNvSpPr>
            <a:spLocks noChangeArrowheads="1"/>
          </p:cNvSpPr>
          <p:nvPr userDrawn="1"/>
        </p:nvSpPr>
        <p:spPr bwMode="ltGray">
          <a:xfrm>
            <a:off x="7523163" y="619125"/>
            <a:ext cx="215900" cy="215900"/>
          </a:xfrm>
          <a:prstGeom prst="ellipse">
            <a:avLst/>
          </a:pr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93" name="Oval 121"/>
          <p:cNvSpPr>
            <a:spLocks noChangeArrowheads="1"/>
          </p:cNvSpPr>
          <p:nvPr userDrawn="1"/>
        </p:nvSpPr>
        <p:spPr bwMode="ltGray">
          <a:xfrm>
            <a:off x="7091363" y="1050925"/>
            <a:ext cx="215900" cy="215900"/>
          </a:xfrm>
          <a:prstGeom prst="ellipse">
            <a:avLst/>
          </a:pr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94" name="Oval 122"/>
          <p:cNvSpPr>
            <a:spLocks noChangeArrowheads="1"/>
          </p:cNvSpPr>
          <p:nvPr userDrawn="1"/>
        </p:nvSpPr>
        <p:spPr bwMode="ltGray">
          <a:xfrm>
            <a:off x="7523163" y="1050925"/>
            <a:ext cx="215900" cy="215900"/>
          </a:xfrm>
          <a:prstGeom prst="ellipse">
            <a:avLst/>
          </a:pr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95" name="Oval 123"/>
          <p:cNvSpPr>
            <a:spLocks noChangeArrowheads="1"/>
          </p:cNvSpPr>
          <p:nvPr userDrawn="1"/>
        </p:nvSpPr>
        <p:spPr bwMode="ltGray">
          <a:xfrm>
            <a:off x="7091363" y="1482725"/>
            <a:ext cx="215900" cy="215900"/>
          </a:xfrm>
          <a:prstGeom prst="ellipse">
            <a:avLst/>
          </a:pr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96" name="Oval 124"/>
          <p:cNvSpPr>
            <a:spLocks noChangeArrowheads="1"/>
          </p:cNvSpPr>
          <p:nvPr userDrawn="1"/>
        </p:nvSpPr>
        <p:spPr bwMode="ltGray">
          <a:xfrm>
            <a:off x="7523163" y="1482725"/>
            <a:ext cx="215900" cy="215900"/>
          </a:xfrm>
          <a:prstGeom prst="ellipse">
            <a:avLst/>
          </a:pr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97" name="Oval 125"/>
          <p:cNvSpPr>
            <a:spLocks noChangeArrowheads="1"/>
          </p:cNvSpPr>
          <p:nvPr userDrawn="1"/>
        </p:nvSpPr>
        <p:spPr bwMode="ltGray">
          <a:xfrm>
            <a:off x="7091363" y="1917700"/>
            <a:ext cx="215900" cy="215900"/>
          </a:xfrm>
          <a:prstGeom prst="ellipse">
            <a:avLst/>
          </a:pr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98" name="Oval 126"/>
          <p:cNvSpPr>
            <a:spLocks noChangeArrowheads="1"/>
          </p:cNvSpPr>
          <p:nvPr userDrawn="1"/>
        </p:nvSpPr>
        <p:spPr bwMode="ltGray">
          <a:xfrm>
            <a:off x="7523163" y="1917700"/>
            <a:ext cx="215900" cy="215900"/>
          </a:xfrm>
          <a:prstGeom prst="ellipse">
            <a:avLst/>
          </a:pr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99" name="Oval 127"/>
          <p:cNvSpPr>
            <a:spLocks noChangeArrowheads="1"/>
          </p:cNvSpPr>
          <p:nvPr userDrawn="1"/>
        </p:nvSpPr>
        <p:spPr bwMode="ltGray">
          <a:xfrm>
            <a:off x="7091363" y="2349500"/>
            <a:ext cx="215900" cy="215900"/>
          </a:xfrm>
          <a:prstGeom prst="ellipse">
            <a:avLst/>
          </a:pr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200" name="Oval 128"/>
          <p:cNvSpPr>
            <a:spLocks noChangeArrowheads="1"/>
          </p:cNvSpPr>
          <p:nvPr userDrawn="1"/>
        </p:nvSpPr>
        <p:spPr bwMode="ltGray">
          <a:xfrm>
            <a:off x="7523163" y="2349500"/>
            <a:ext cx="215900" cy="215900"/>
          </a:xfrm>
          <a:prstGeom prst="ellipse">
            <a:avLst/>
          </a:pr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201" name="Oval 129"/>
          <p:cNvSpPr>
            <a:spLocks noChangeArrowheads="1"/>
          </p:cNvSpPr>
          <p:nvPr userDrawn="1"/>
        </p:nvSpPr>
        <p:spPr bwMode="ltGray">
          <a:xfrm>
            <a:off x="7091363" y="2779713"/>
            <a:ext cx="215900" cy="215900"/>
          </a:xfrm>
          <a:prstGeom prst="ellipse">
            <a:avLst/>
          </a:pr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202" name="Oval 130"/>
          <p:cNvSpPr>
            <a:spLocks noChangeArrowheads="1"/>
          </p:cNvSpPr>
          <p:nvPr userDrawn="1"/>
        </p:nvSpPr>
        <p:spPr bwMode="ltGray">
          <a:xfrm>
            <a:off x="7523163" y="2779713"/>
            <a:ext cx="215900" cy="215900"/>
          </a:xfrm>
          <a:prstGeom prst="ellipse">
            <a:avLst/>
          </a:pr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203" name="Oval 131"/>
          <p:cNvSpPr>
            <a:spLocks noChangeArrowheads="1"/>
          </p:cNvSpPr>
          <p:nvPr userDrawn="1"/>
        </p:nvSpPr>
        <p:spPr bwMode="ltGray">
          <a:xfrm>
            <a:off x="7091363" y="3213100"/>
            <a:ext cx="215900" cy="215900"/>
          </a:xfrm>
          <a:prstGeom prst="ellipse">
            <a:avLst/>
          </a:pr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204" name="Oval 132"/>
          <p:cNvSpPr>
            <a:spLocks noChangeArrowheads="1"/>
          </p:cNvSpPr>
          <p:nvPr userDrawn="1"/>
        </p:nvSpPr>
        <p:spPr bwMode="ltGray">
          <a:xfrm>
            <a:off x="7523163" y="3213100"/>
            <a:ext cx="215900" cy="215900"/>
          </a:xfrm>
          <a:prstGeom prst="ellipse">
            <a:avLst/>
          </a:pr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205" name="Oval 133"/>
          <p:cNvSpPr>
            <a:spLocks noChangeArrowheads="1"/>
          </p:cNvSpPr>
          <p:nvPr userDrawn="1"/>
        </p:nvSpPr>
        <p:spPr bwMode="ltGray">
          <a:xfrm>
            <a:off x="7091363" y="3644900"/>
            <a:ext cx="215900" cy="215900"/>
          </a:xfrm>
          <a:prstGeom prst="ellipse">
            <a:avLst/>
          </a:pr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206" name="Oval 134"/>
          <p:cNvSpPr>
            <a:spLocks noChangeArrowheads="1"/>
          </p:cNvSpPr>
          <p:nvPr userDrawn="1"/>
        </p:nvSpPr>
        <p:spPr bwMode="ltGray">
          <a:xfrm>
            <a:off x="7523163" y="3644900"/>
            <a:ext cx="215900" cy="215900"/>
          </a:xfrm>
          <a:prstGeom prst="ellipse">
            <a:avLst/>
          </a:pr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207" name="Oval 135"/>
          <p:cNvSpPr>
            <a:spLocks noChangeArrowheads="1"/>
          </p:cNvSpPr>
          <p:nvPr userDrawn="1"/>
        </p:nvSpPr>
        <p:spPr bwMode="ltGray">
          <a:xfrm>
            <a:off x="7885113" y="4725988"/>
            <a:ext cx="215900" cy="215900"/>
          </a:xfrm>
          <a:prstGeom prst="ellipse">
            <a:avLst/>
          </a:prstGeom>
          <a:solidFill>
            <a:schemeClr val="accent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208" name="Oval 136"/>
          <p:cNvSpPr>
            <a:spLocks noChangeArrowheads="1"/>
          </p:cNvSpPr>
          <p:nvPr userDrawn="1"/>
        </p:nvSpPr>
        <p:spPr bwMode="ltGray">
          <a:xfrm>
            <a:off x="8316913" y="4725988"/>
            <a:ext cx="215900" cy="215900"/>
          </a:xfrm>
          <a:prstGeom prst="ellipse">
            <a:avLst/>
          </a:prstGeom>
          <a:solidFill>
            <a:schemeClr val="accent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209" name="Oval 137"/>
          <p:cNvSpPr>
            <a:spLocks noChangeArrowheads="1"/>
          </p:cNvSpPr>
          <p:nvPr userDrawn="1"/>
        </p:nvSpPr>
        <p:spPr bwMode="ltGray">
          <a:xfrm>
            <a:off x="8748713" y="4725988"/>
            <a:ext cx="215900" cy="215900"/>
          </a:xfrm>
          <a:prstGeom prst="ellipse">
            <a:avLst/>
          </a:prstGeom>
          <a:solidFill>
            <a:schemeClr val="accent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210" name="Oval 138"/>
          <p:cNvSpPr>
            <a:spLocks noChangeArrowheads="1"/>
          </p:cNvSpPr>
          <p:nvPr userDrawn="1"/>
        </p:nvSpPr>
        <p:spPr bwMode="ltGray">
          <a:xfrm>
            <a:off x="7885113" y="5157788"/>
            <a:ext cx="215900" cy="215900"/>
          </a:xfrm>
          <a:prstGeom prst="ellipse">
            <a:avLst/>
          </a:prstGeom>
          <a:solidFill>
            <a:schemeClr val="accent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211" name="Oval 139"/>
          <p:cNvSpPr>
            <a:spLocks noChangeArrowheads="1"/>
          </p:cNvSpPr>
          <p:nvPr userDrawn="1"/>
        </p:nvSpPr>
        <p:spPr bwMode="ltGray">
          <a:xfrm>
            <a:off x="8316913" y="5157788"/>
            <a:ext cx="215900" cy="215900"/>
          </a:xfrm>
          <a:prstGeom prst="ellipse">
            <a:avLst/>
          </a:prstGeom>
          <a:solidFill>
            <a:schemeClr val="accent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212" name="Oval 140"/>
          <p:cNvSpPr>
            <a:spLocks noChangeArrowheads="1"/>
          </p:cNvSpPr>
          <p:nvPr userDrawn="1"/>
        </p:nvSpPr>
        <p:spPr bwMode="ltGray">
          <a:xfrm>
            <a:off x="8748713" y="5157788"/>
            <a:ext cx="215900" cy="215900"/>
          </a:xfrm>
          <a:prstGeom prst="ellipse">
            <a:avLst/>
          </a:prstGeom>
          <a:solidFill>
            <a:schemeClr val="accent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213" name="Oval 141"/>
          <p:cNvSpPr>
            <a:spLocks noChangeArrowheads="1"/>
          </p:cNvSpPr>
          <p:nvPr userDrawn="1"/>
        </p:nvSpPr>
        <p:spPr bwMode="ltGray">
          <a:xfrm>
            <a:off x="7885113" y="5588000"/>
            <a:ext cx="215900" cy="215900"/>
          </a:xfrm>
          <a:prstGeom prst="ellipse">
            <a:avLst/>
          </a:prstGeom>
          <a:solidFill>
            <a:schemeClr val="accent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214" name="Oval 142"/>
          <p:cNvSpPr>
            <a:spLocks noChangeArrowheads="1"/>
          </p:cNvSpPr>
          <p:nvPr userDrawn="1"/>
        </p:nvSpPr>
        <p:spPr bwMode="ltGray">
          <a:xfrm>
            <a:off x="8316913" y="5588000"/>
            <a:ext cx="215900" cy="215900"/>
          </a:xfrm>
          <a:prstGeom prst="ellipse">
            <a:avLst/>
          </a:prstGeom>
          <a:solidFill>
            <a:schemeClr val="accent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215" name="Oval 143"/>
          <p:cNvSpPr>
            <a:spLocks noChangeArrowheads="1"/>
          </p:cNvSpPr>
          <p:nvPr userDrawn="1"/>
        </p:nvSpPr>
        <p:spPr bwMode="ltGray">
          <a:xfrm>
            <a:off x="8748713" y="5588000"/>
            <a:ext cx="215900" cy="215900"/>
          </a:xfrm>
          <a:prstGeom prst="ellipse">
            <a:avLst/>
          </a:prstGeom>
          <a:solidFill>
            <a:schemeClr val="accent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216" name="Oval 144"/>
          <p:cNvSpPr>
            <a:spLocks noChangeArrowheads="1"/>
          </p:cNvSpPr>
          <p:nvPr userDrawn="1"/>
        </p:nvSpPr>
        <p:spPr bwMode="ltGray">
          <a:xfrm>
            <a:off x="7885113" y="6021388"/>
            <a:ext cx="215900" cy="215900"/>
          </a:xfrm>
          <a:prstGeom prst="ellipse">
            <a:avLst/>
          </a:prstGeom>
          <a:solidFill>
            <a:schemeClr val="accent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217" name="Oval 145"/>
          <p:cNvSpPr>
            <a:spLocks noChangeArrowheads="1"/>
          </p:cNvSpPr>
          <p:nvPr userDrawn="1"/>
        </p:nvSpPr>
        <p:spPr bwMode="ltGray">
          <a:xfrm>
            <a:off x="8316913" y="6021388"/>
            <a:ext cx="215900" cy="215900"/>
          </a:xfrm>
          <a:prstGeom prst="ellipse">
            <a:avLst/>
          </a:prstGeom>
          <a:solidFill>
            <a:schemeClr val="accent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218" name="Oval 146"/>
          <p:cNvSpPr>
            <a:spLocks noChangeArrowheads="1"/>
          </p:cNvSpPr>
          <p:nvPr userDrawn="1"/>
        </p:nvSpPr>
        <p:spPr bwMode="ltGray">
          <a:xfrm>
            <a:off x="8748713" y="6021388"/>
            <a:ext cx="215900" cy="215900"/>
          </a:xfrm>
          <a:prstGeom prst="ellipse">
            <a:avLst/>
          </a:prstGeom>
          <a:solidFill>
            <a:schemeClr val="accent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219" name="Oval 147"/>
          <p:cNvSpPr>
            <a:spLocks noChangeArrowheads="1"/>
          </p:cNvSpPr>
          <p:nvPr userDrawn="1"/>
        </p:nvSpPr>
        <p:spPr bwMode="ltGray">
          <a:xfrm>
            <a:off x="7885113" y="6453188"/>
            <a:ext cx="215900" cy="215900"/>
          </a:xfrm>
          <a:prstGeom prst="ellipse">
            <a:avLst/>
          </a:prstGeom>
          <a:solidFill>
            <a:schemeClr val="accent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220" name="Oval 148"/>
          <p:cNvSpPr>
            <a:spLocks noChangeArrowheads="1"/>
          </p:cNvSpPr>
          <p:nvPr userDrawn="1"/>
        </p:nvSpPr>
        <p:spPr bwMode="ltGray">
          <a:xfrm>
            <a:off x="8316913" y="6453188"/>
            <a:ext cx="215900" cy="215900"/>
          </a:xfrm>
          <a:prstGeom prst="ellipse">
            <a:avLst/>
          </a:prstGeom>
          <a:solidFill>
            <a:schemeClr val="accent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221" name="Oval 149"/>
          <p:cNvSpPr>
            <a:spLocks noChangeArrowheads="1"/>
          </p:cNvSpPr>
          <p:nvPr userDrawn="1"/>
        </p:nvSpPr>
        <p:spPr bwMode="ltGray">
          <a:xfrm>
            <a:off x="8748713" y="6453188"/>
            <a:ext cx="215900" cy="215900"/>
          </a:xfrm>
          <a:prstGeom prst="ellipse">
            <a:avLst/>
          </a:prstGeom>
          <a:solidFill>
            <a:schemeClr val="accent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222" name="Oval 150"/>
          <p:cNvSpPr>
            <a:spLocks noChangeArrowheads="1"/>
          </p:cNvSpPr>
          <p:nvPr userDrawn="1"/>
        </p:nvSpPr>
        <p:spPr bwMode="ltGray">
          <a:xfrm>
            <a:off x="7091363" y="4725988"/>
            <a:ext cx="215900" cy="215900"/>
          </a:xfrm>
          <a:prstGeom prst="ellipse">
            <a:avLst/>
          </a:prstGeom>
          <a:solidFill>
            <a:schemeClr val="accent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223" name="Oval 151"/>
          <p:cNvSpPr>
            <a:spLocks noChangeArrowheads="1"/>
          </p:cNvSpPr>
          <p:nvPr userDrawn="1"/>
        </p:nvSpPr>
        <p:spPr bwMode="ltGray">
          <a:xfrm>
            <a:off x="7523163" y="4725988"/>
            <a:ext cx="215900" cy="215900"/>
          </a:xfrm>
          <a:prstGeom prst="ellipse">
            <a:avLst/>
          </a:prstGeom>
          <a:solidFill>
            <a:schemeClr val="accent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224" name="Oval 152"/>
          <p:cNvSpPr>
            <a:spLocks noChangeArrowheads="1"/>
          </p:cNvSpPr>
          <p:nvPr userDrawn="1"/>
        </p:nvSpPr>
        <p:spPr bwMode="ltGray">
          <a:xfrm>
            <a:off x="7091363" y="5157788"/>
            <a:ext cx="215900" cy="215900"/>
          </a:xfrm>
          <a:prstGeom prst="ellipse">
            <a:avLst/>
          </a:prstGeom>
          <a:solidFill>
            <a:schemeClr val="accent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225" name="Oval 153"/>
          <p:cNvSpPr>
            <a:spLocks noChangeArrowheads="1"/>
          </p:cNvSpPr>
          <p:nvPr userDrawn="1"/>
        </p:nvSpPr>
        <p:spPr bwMode="ltGray">
          <a:xfrm>
            <a:off x="7523163" y="5157788"/>
            <a:ext cx="215900" cy="215900"/>
          </a:xfrm>
          <a:prstGeom prst="ellipse">
            <a:avLst/>
          </a:prstGeom>
          <a:solidFill>
            <a:schemeClr val="accent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226" name="Oval 154"/>
          <p:cNvSpPr>
            <a:spLocks noChangeArrowheads="1"/>
          </p:cNvSpPr>
          <p:nvPr userDrawn="1"/>
        </p:nvSpPr>
        <p:spPr bwMode="ltGray">
          <a:xfrm>
            <a:off x="7091363" y="5588000"/>
            <a:ext cx="215900" cy="215900"/>
          </a:xfrm>
          <a:prstGeom prst="ellipse">
            <a:avLst/>
          </a:prstGeom>
          <a:solidFill>
            <a:schemeClr val="accent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227" name="Oval 155"/>
          <p:cNvSpPr>
            <a:spLocks noChangeArrowheads="1"/>
          </p:cNvSpPr>
          <p:nvPr userDrawn="1"/>
        </p:nvSpPr>
        <p:spPr bwMode="ltGray">
          <a:xfrm>
            <a:off x="7523163" y="5588000"/>
            <a:ext cx="215900" cy="215900"/>
          </a:xfrm>
          <a:prstGeom prst="ellipse">
            <a:avLst/>
          </a:prstGeom>
          <a:solidFill>
            <a:schemeClr val="accent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228" name="Oval 156"/>
          <p:cNvSpPr>
            <a:spLocks noChangeArrowheads="1"/>
          </p:cNvSpPr>
          <p:nvPr userDrawn="1"/>
        </p:nvSpPr>
        <p:spPr bwMode="ltGray">
          <a:xfrm>
            <a:off x="7091363" y="6021388"/>
            <a:ext cx="215900" cy="215900"/>
          </a:xfrm>
          <a:prstGeom prst="ellipse">
            <a:avLst/>
          </a:prstGeom>
          <a:solidFill>
            <a:schemeClr val="accent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229" name="Oval 157"/>
          <p:cNvSpPr>
            <a:spLocks noChangeArrowheads="1"/>
          </p:cNvSpPr>
          <p:nvPr userDrawn="1"/>
        </p:nvSpPr>
        <p:spPr bwMode="ltGray">
          <a:xfrm>
            <a:off x="7523163" y="6021388"/>
            <a:ext cx="215900" cy="215900"/>
          </a:xfrm>
          <a:prstGeom prst="ellipse">
            <a:avLst/>
          </a:prstGeom>
          <a:solidFill>
            <a:schemeClr val="accent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230" name="Oval 158"/>
          <p:cNvSpPr>
            <a:spLocks noChangeArrowheads="1"/>
          </p:cNvSpPr>
          <p:nvPr userDrawn="1"/>
        </p:nvSpPr>
        <p:spPr bwMode="ltGray">
          <a:xfrm>
            <a:off x="7091363" y="6453188"/>
            <a:ext cx="215900" cy="215900"/>
          </a:xfrm>
          <a:prstGeom prst="ellipse">
            <a:avLst/>
          </a:prstGeom>
          <a:solidFill>
            <a:schemeClr val="accent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231" name="Oval 159"/>
          <p:cNvSpPr>
            <a:spLocks noChangeArrowheads="1"/>
          </p:cNvSpPr>
          <p:nvPr userDrawn="1"/>
        </p:nvSpPr>
        <p:spPr bwMode="ltGray">
          <a:xfrm>
            <a:off x="7523163" y="6453188"/>
            <a:ext cx="215900" cy="215900"/>
          </a:xfrm>
          <a:prstGeom prst="ellipse">
            <a:avLst/>
          </a:prstGeom>
          <a:solidFill>
            <a:schemeClr val="accent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074" name="Rectangle 2"/>
          <p:cNvSpPr>
            <a:spLocks noGrp="1" noChangeArrowheads="1"/>
          </p:cNvSpPr>
          <p:nvPr>
            <p:ph type="ctrTitle"/>
          </p:nvPr>
        </p:nvSpPr>
        <p:spPr bwMode="gray">
          <a:xfrm>
            <a:off x="0" y="4114800"/>
            <a:ext cx="9144000" cy="609600"/>
          </a:xfrm>
          <a:solidFill>
            <a:schemeClr val="accent1">
              <a:lumMod val="75000"/>
            </a:schemeClr>
          </a:solidFill>
          <a:extLst/>
        </p:spPr>
        <p:txBody>
          <a:bodyPr/>
          <a:lstStyle>
            <a:lvl1pPr>
              <a:defRPr sz="4000">
                <a:solidFill>
                  <a:schemeClr val="tx2"/>
                </a:solidFill>
              </a:defRPr>
            </a:lvl1pPr>
          </a:lstStyle>
          <a:p>
            <a:pPr lvl="0"/>
            <a:r>
              <a:rPr lang="zh-CN" altLang="en-US" noProof="0" smtClean="0"/>
              <a:t>单击此处编辑母版标题样式</a:t>
            </a:r>
            <a:endParaRPr lang="en-US" altLang="zh-CN" noProof="0" smtClean="0"/>
          </a:p>
        </p:txBody>
      </p:sp>
      <p:sp>
        <p:nvSpPr>
          <p:cNvPr id="3075" name="Rectangle 3"/>
          <p:cNvSpPr>
            <a:spLocks noGrp="1" noChangeArrowheads="1"/>
          </p:cNvSpPr>
          <p:nvPr>
            <p:ph type="subTitle" idx="1"/>
          </p:nvPr>
        </p:nvSpPr>
        <p:spPr bwMode="invGray">
          <a:xfrm>
            <a:off x="1600200" y="5181600"/>
            <a:ext cx="5981700" cy="533400"/>
          </a:xfrm>
        </p:spPr>
        <p:txBody>
          <a:bodyPr/>
          <a:lstStyle>
            <a:lvl1pPr marL="0" indent="0" algn="ctr">
              <a:buFont typeface="Wingdings" pitchFamily="2" charset="2"/>
              <a:buNone/>
              <a:defRPr sz="2000" b="0">
                <a:solidFill>
                  <a:schemeClr val="bg1"/>
                </a:solidFill>
              </a:defRPr>
            </a:lvl1pPr>
          </a:lstStyle>
          <a:p>
            <a:pPr lvl="0"/>
            <a:r>
              <a:rPr lang="zh-CN" altLang="en-US" noProof="0" smtClean="0"/>
              <a:t>单击此处编辑母版副标题样式</a:t>
            </a:r>
            <a:endParaRPr lang="en-US" altLang="zh-CN" noProof="0" smtClean="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 xmlns:p14="http://schemas.microsoft.com/office/powerpoint/2010/main" val="3944523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953250" y="763588"/>
            <a:ext cx="2190750" cy="556101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81000" y="763588"/>
            <a:ext cx="6419850" cy="556101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a:xfrm>
            <a:off x="8604696" y="6536134"/>
            <a:ext cx="575816" cy="349250"/>
          </a:xfrm>
          <a:prstGeom prst="rect">
            <a:avLst/>
          </a:prstGeom>
        </p:spPr>
        <p:txBody>
          <a:bodyPr/>
          <a:lstStyle>
            <a:lvl1pPr>
              <a:defRPr/>
            </a:lvl1pPr>
          </a:lstStyle>
          <a:p>
            <a:fld id="{EB34C2A3-493F-403E-BA36-F37F02AB5448}" type="slidenum">
              <a:rPr lang="en-US" altLang="zh-CN"/>
              <a:pPr/>
              <a:t>‹#›</a:t>
            </a:fld>
            <a:endParaRPr lang="en-US" altLang="zh-CN" dirty="0"/>
          </a:p>
        </p:txBody>
      </p:sp>
    </p:spTree>
    <p:extLst>
      <p:ext uri="{BB962C8B-B14F-4D97-AF65-F5344CB8AC3E}">
        <p14:creationId xmlns="" xmlns:p14="http://schemas.microsoft.com/office/powerpoint/2010/main" val="999100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381000" y="763588"/>
            <a:ext cx="8763000" cy="48736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685800" y="1371600"/>
            <a:ext cx="8229600" cy="4953000"/>
          </a:xfrm>
        </p:spPr>
        <p:txBody>
          <a:bodyPr/>
          <a:lstStyle/>
          <a:p>
            <a:r>
              <a:rPr lang="zh-CN" altLang="en-US" smtClean="0"/>
              <a:t>单击图标添加表格</a:t>
            </a:r>
            <a:endParaRPr lang="zh-CN" altLang="en-US"/>
          </a:p>
        </p:txBody>
      </p:sp>
      <p:sp>
        <p:nvSpPr>
          <p:cNvPr id="4" name="灯片编号占位符 3"/>
          <p:cNvSpPr>
            <a:spLocks noGrp="1"/>
          </p:cNvSpPr>
          <p:nvPr>
            <p:ph type="sldNum" sz="quarter" idx="10"/>
          </p:nvPr>
        </p:nvSpPr>
        <p:spPr>
          <a:xfrm>
            <a:off x="3429000" y="6508750"/>
            <a:ext cx="2133600" cy="307975"/>
          </a:xfrm>
          <a:prstGeom prst="rect">
            <a:avLst/>
          </a:prstGeom>
        </p:spPr>
        <p:txBody>
          <a:bodyPr/>
          <a:lstStyle>
            <a:lvl1pPr>
              <a:defRPr/>
            </a:lvl1pPr>
          </a:lstStyle>
          <a:p>
            <a:fld id="{84B6C6BF-0FA2-4B1D-980C-107B645B5370}" type="slidenum">
              <a:rPr lang="en-US" altLang="zh-CN"/>
              <a:pPr/>
              <a:t>‹#›</a:t>
            </a:fld>
            <a:endParaRPr lang="en-US" altLang="zh-CN"/>
          </a:p>
        </p:txBody>
      </p:sp>
    </p:spTree>
    <p:extLst>
      <p:ext uri="{BB962C8B-B14F-4D97-AF65-F5344CB8AC3E}">
        <p14:creationId xmlns="" xmlns:p14="http://schemas.microsoft.com/office/powerpoint/2010/main" val="3618661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81000" y="853406"/>
            <a:ext cx="8763000" cy="487362"/>
          </a:xfrm>
          <a:solidFill>
            <a:schemeClr val="accent1">
              <a:lumMod val="50000"/>
            </a:schemeClr>
          </a:solidFill>
        </p:spPr>
        <p:txBody>
          <a:bodyPr/>
          <a:lstStyle>
            <a:lvl1pPr>
              <a:defRPr sz="3200"/>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a:xfrm>
            <a:off x="8667916" y="6606065"/>
            <a:ext cx="475881" cy="262396"/>
          </a:xfrm>
          <a:prstGeom prst="rect">
            <a:avLst/>
          </a:prstGeom>
        </p:spPr>
        <p:txBody>
          <a:bodyPr/>
          <a:lstStyle>
            <a:lvl1pPr>
              <a:defRPr/>
            </a:lvl1pPr>
          </a:lstStyle>
          <a:p>
            <a:fld id="{3BA920C0-A35E-49EF-BBEE-37999590F932}" type="slidenum">
              <a:rPr lang="en-US" altLang="zh-CN"/>
              <a:pPr/>
              <a:t>‹#›</a:t>
            </a:fld>
            <a:endParaRPr lang="en-US" altLang="zh-CN" dirty="0"/>
          </a:p>
        </p:txBody>
      </p:sp>
    </p:spTree>
    <p:extLst>
      <p:ext uri="{BB962C8B-B14F-4D97-AF65-F5344CB8AC3E}">
        <p14:creationId xmlns="" xmlns:p14="http://schemas.microsoft.com/office/powerpoint/2010/main" val="2926980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灯片编号占位符 3"/>
          <p:cNvSpPr>
            <a:spLocks noGrp="1"/>
          </p:cNvSpPr>
          <p:nvPr>
            <p:ph type="sldNum" sz="quarter" idx="10"/>
          </p:nvPr>
        </p:nvSpPr>
        <p:spPr>
          <a:xfrm>
            <a:off x="8604696" y="6536134"/>
            <a:ext cx="575816" cy="349250"/>
          </a:xfrm>
          <a:prstGeom prst="rect">
            <a:avLst/>
          </a:prstGeom>
        </p:spPr>
        <p:txBody>
          <a:bodyPr/>
          <a:lstStyle>
            <a:lvl1pPr>
              <a:defRPr/>
            </a:lvl1pPr>
          </a:lstStyle>
          <a:p>
            <a:fld id="{337E8B1D-8D90-46A4-9BB0-D998BCC91AB7}" type="slidenum">
              <a:rPr lang="en-US" altLang="zh-CN"/>
              <a:pPr/>
              <a:t>‹#›</a:t>
            </a:fld>
            <a:endParaRPr lang="en-US" altLang="zh-CN"/>
          </a:p>
        </p:txBody>
      </p:sp>
    </p:spTree>
    <p:extLst>
      <p:ext uri="{BB962C8B-B14F-4D97-AF65-F5344CB8AC3E}">
        <p14:creationId xmlns="" xmlns:p14="http://schemas.microsoft.com/office/powerpoint/2010/main" val="2617387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13716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876800" y="13716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 xmlns:p14="http://schemas.microsoft.com/office/powerpoint/2010/main" val="317184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6"/>
          <p:cNvSpPr>
            <a:spLocks noGrp="1"/>
          </p:cNvSpPr>
          <p:nvPr>
            <p:ph type="sldNum" sz="quarter" idx="10"/>
          </p:nvPr>
        </p:nvSpPr>
        <p:spPr>
          <a:xfrm>
            <a:off x="8532688" y="6536134"/>
            <a:ext cx="575816" cy="349250"/>
          </a:xfrm>
          <a:prstGeom prst="rect">
            <a:avLst/>
          </a:prstGeom>
        </p:spPr>
        <p:txBody>
          <a:bodyPr/>
          <a:lstStyle>
            <a:lvl1pPr>
              <a:defRPr/>
            </a:lvl1pPr>
          </a:lstStyle>
          <a:p>
            <a:fld id="{8665D620-47E5-4F0B-BD46-1CC67A4DCD33}" type="slidenum">
              <a:rPr lang="en-US" altLang="zh-CN"/>
              <a:pPr/>
              <a:t>‹#›</a:t>
            </a:fld>
            <a:endParaRPr lang="en-US" altLang="zh-CN"/>
          </a:p>
        </p:txBody>
      </p:sp>
    </p:spTree>
    <p:extLst>
      <p:ext uri="{BB962C8B-B14F-4D97-AF65-F5344CB8AC3E}">
        <p14:creationId xmlns="" xmlns:p14="http://schemas.microsoft.com/office/powerpoint/2010/main" val="2388800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 xmlns:p14="http://schemas.microsoft.com/office/powerpoint/2010/main" val="444233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a:xfrm>
            <a:off x="8532688" y="6536134"/>
            <a:ext cx="575816" cy="349250"/>
          </a:xfrm>
          <a:prstGeom prst="rect">
            <a:avLst/>
          </a:prstGeom>
        </p:spPr>
        <p:txBody>
          <a:bodyPr/>
          <a:lstStyle>
            <a:lvl1pPr>
              <a:defRPr/>
            </a:lvl1pPr>
          </a:lstStyle>
          <a:p>
            <a:fld id="{58B33CC0-2434-4B62-AAD3-C6F1F0F7F65C}" type="slidenum">
              <a:rPr lang="en-US" altLang="zh-CN"/>
              <a:pPr/>
              <a:t>‹#›</a:t>
            </a:fld>
            <a:endParaRPr lang="en-US" altLang="zh-CN"/>
          </a:p>
        </p:txBody>
      </p:sp>
    </p:spTree>
    <p:extLst>
      <p:ext uri="{BB962C8B-B14F-4D97-AF65-F5344CB8AC3E}">
        <p14:creationId xmlns="" xmlns:p14="http://schemas.microsoft.com/office/powerpoint/2010/main" val="1571618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 xmlns:p14="http://schemas.microsoft.com/office/powerpoint/2010/main" val="3370934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 xmlns:p14="http://schemas.microsoft.com/office/powerpoint/2010/main" val="2588473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113" name="Object 89"/>
          <p:cNvGraphicFramePr>
            <a:graphicFrameLocks noChangeAspect="1"/>
          </p:cNvGraphicFramePr>
          <p:nvPr/>
        </p:nvGraphicFramePr>
        <p:xfrm>
          <a:off x="0" y="-26988"/>
          <a:ext cx="9144000" cy="792163"/>
        </p:xfrm>
        <a:graphic>
          <a:graphicData uri="http://schemas.openxmlformats.org/presentationml/2006/ole">
            <p:oleObj spid="_x0000_s1348" name="Image" r:id="rId15" imgW="9092063" imgH="1345557" progId="">
              <p:embed/>
            </p:oleObj>
          </a:graphicData>
        </a:graphic>
      </p:graphicFrame>
      <p:sp>
        <p:nvSpPr>
          <p:cNvPr id="1114" name="Rectangle 90"/>
          <p:cNvSpPr>
            <a:spLocks noChangeArrowheads="1"/>
          </p:cNvSpPr>
          <p:nvPr/>
        </p:nvSpPr>
        <p:spPr bwMode="ltGray">
          <a:xfrm>
            <a:off x="0" y="765175"/>
            <a:ext cx="9144000" cy="503238"/>
          </a:xfrm>
          <a:prstGeom prst="rect">
            <a:avLst/>
          </a:prstGeom>
          <a:solidFill>
            <a:schemeClr val="tx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15" name="Rectangle 91"/>
          <p:cNvSpPr>
            <a:spLocks noChangeArrowheads="1"/>
          </p:cNvSpPr>
          <p:nvPr/>
        </p:nvSpPr>
        <p:spPr bwMode="ltGray">
          <a:xfrm>
            <a:off x="0" y="908050"/>
            <a:ext cx="395288" cy="5964238"/>
          </a:xfrm>
          <a:prstGeom prst="rect">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7" name="Rectangle 3"/>
          <p:cNvSpPr>
            <a:spLocks noGrp="1" noChangeArrowheads="1"/>
          </p:cNvSpPr>
          <p:nvPr>
            <p:ph type="body" idx="1"/>
          </p:nvPr>
        </p:nvSpPr>
        <p:spPr bwMode="auto">
          <a:xfrm>
            <a:off x="685800" y="1371600"/>
            <a:ext cx="8229600" cy="495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ltLang="zh-CN" smtClean="0"/>
          </a:p>
        </p:txBody>
      </p:sp>
      <p:sp>
        <p:nvSpPr>
          <p:cNvPr id="1026" name="Rectangle 2"/>
          <p:cNvSpPr>
            <a:spLocks noGrp="1" noChangeArrowheads="1"/>
          </p:cNvSpPr>
          <p:nvPr>
            <p:ph type="title"/>
          </p:nvPr>
        </p:nvSpPr>
        <p:spPr bwMode="white">
          <a:xfrm>
            <a:off x="381000" y="763588"/>
            <a:ext cx="8763000" cy="4873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45791" dir="2021404" algn="ctr" rotWithShape="0">
                    <a:schemeClr val="tx1"/>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altLang="zh-CN" smtClean="0"/>
          </a:p>
        </p:txBody>
      </p:sp>
      <p:sp>
        <p:nvSpPr>
          <p:cNvPr id="1116" name="Text Box 92"/>
          <p:cNvSpPr txBox="1">
            <a:spLocks noChangeArrowheads="1"/>
          </p:cNvSpPr>
          <p:nvPr/>
        </p:nvSpPr>
        <p:spPr bwMode="auto">
          <a:xfrm flipH="1">
            <a:off x="-1" y="4843026"/>
            <a:ext cx="395287" cy="175432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threePt" dir="t"/>
            </a:scene3d>
            <a:flatTx/>
          </a:bodyPr>
          <a:lstStyle/>
          <a:p>
            <a:r>
              <a:rPr lang="zh-CN" altLang="en-US" sz="1200" b="1" dirty="0" smtClean="0">
                <a:solidFill>
                  <a:schemeClr val="bg1"/>
                </a:solidFill>
                <a:ea typeface="宋体" charset="-122"/>
              </a:rPr>
              <a:t>医师定期考核项目组</a:t>
            </a:r>
            <a:endParaRPr lang="en-US" altLang="zh-CN" sz="1200" b="1" dirty="0">
              <a:solidFill>
                <a:schemeClr val="bg1"/>
              </a:solidFill>
              <a:ea typeface="宋体" charset="-122"/>
            </a:endParaRPr>
          </a:p>
        </p:txBody>
      </p:sp>
      <p:sp>
        <p:nvSpPr>
          <p:cNvPr id="9" name="灯片编号占位符 3"/>
          <p:cNvSpPr>
            <a:spLocks noGrp="1"/>
          </p:cNvSpPr>
          <p:nvPr>
            <p:ph type="sldNum" sz="quarter" idx="4"/>
          </p:nvPr>
        </p:nvSpPr>
        <p:spPr>
          <a:xfrm>
            <a:off x="8564940" y="6609975"/>
            <a:ext cx="575816" cy="252456"/>
          </a:xfrm>
          <a:prstGeom prst="rect">
            <a:avLst/>
          </a:prstGeom>
        </p:spPr>
        <p:txBody>
          <a:bodyPr/>
          <a:lstStyle>
            <a:lvl1pPr>
              <a:defRPr/>
            </a:lvl1pPr>
          </a:lstStyle>
          <a:p>
            <a:fld id="{3BA920C0-A35E-49EF-BBEE-37999590F932}" type="slidenum">
              <a:rPr lang="en-US" altLang="zh-CN"/>
              <a:pPr/>
              <a:t>‹#›</a:t>
            </a:fld>
            <a:endParaRPr lang="en-US" altLang="zh-C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ftr="0" dt="0"/>
  <p:txStyles>
    <p:titleStyle>
      <a:lvl1pPr algn="ctr" rtl="0" eaLnBrk="1" fontAlgn="base" hangingPunct="1">
        <a:spcBef>
          <a:spcPct val="0"/>
        </a:spcBef>
        <a:spcAft>
          <a:spcPct val="0"/>
        </a:spcAft>
        <a:defRPr sz="3600" b="1">
          <a:solidFill>
            <a:schemeClr val="bg1"/>
          </a:solidFill>
          <a:latin typeface="+mj-lt"/>
          <a:ea typeface="+mj-ea"/>
          <a:cs typeface="+mj-cs"/>
        </a:defRPr>
      </a:lvl1pPr>
      <a:lvl2pPr algn="ctr" rtl="0" eaLnBrk="1" fontAlgn="base" hangingPunct="1">
        <a:spcBef>
          <a:spcPct val="0"/>
        </a:spcBef>
        <a:spcAft>
          <a:spcPct val="0"/>
        </a:spcAft>
        <a:defRPr sz="3600" b="1">
          <a:solidFill>
            <a:schemeClr val="bg1"/>
          </a:solidFill>
          <a:latin typeface="Arial" charset="0"/>
        </a:defRPr>
      </a:lvl2pPr>
      <a:lvl3pPr algn="ctr" rtl="0" eaLnBrk="1" fontAlgn="base" hangingPunct="1">
        <a:spcBef>
          <a:spcPct val="0"/>
        </a:spcBef>
        <a:spcAft>
          <a:spcPct val="0"/>
        </a:spcAft>
        <a:defRPr sz="3600" b="1">
          <a:solidFill>
            <a:schemeClr val="bg1"/>
          </a:solidFill>
          <a:latin typeface="Arial" charset="0"/>
        </a:defRPr>
      </a:lvl3pPr>
      <a:lvl4pPr algn="ctr" rtl="0" eaLnBrk="1" fontAlgn="base" hangingPunct="1">
        <a:spcBef>
          <a:spcPct val="0"/>
        </a:spcBef>
        <a:spcAft>
          <a:spcPct val="0"/>
        </a:spcAft>
        <a:defRPr sz="3600" b="1">
          <a:solidFill>
            <a:schemeClr val="bg1"/>
          </a:solidFill>
          <a:latin typeface="Arial" charset="0"/>
        </a:defRPr>
      </a:lvl4pPr>
      <a:lvl5pPr algn="ctr" rtl="0" eaLnBrk="1" fontAlgn="base" hangingPunct="1">
        <a:spcBef>
          <a:spcPct val="0"/>
        </a:spcBef>
        <a:spcAft>
          <a:spcPct val="0"/>
        </a:spcAft>
        <a:defRPr sz="3600" b="1">
          <a:solidFill>
            <a:schemeClr val="bg1"/>
          </a:solidFill>
          <a:latin typeface="Arial" charset="0"/>
        </a:defRPr>
      </a:lvl5pPr>
      <a:lvl6pPr marL="457200" algn="ctr" rtl="0" eaLnBrk="1" fontAlgn="base" hangingPunct="1">
        <a:spcBef>
          <a:spcPct val="0"/>
        </a:spcBef>
        <a:spcAft>
          <a:spcPct val="0"/>
        </a:spcAft>
        <a:defRPr sz="3600" b="1">
          <a:solidFill>
            <a:schemeClr val="bg1"/>
          </a:solidFill>
          <a:latin typeface="Arial" charset="0"/>
        </a:defRPr>
      </a:lvl6pPr>
      <a:lvl7pPr marL="914400" algn="ctr" rtl="0" eaLnBrk="1" fontAlgn="base" hangingPunct="1">
        <a:spcBef>
          <a:spcPct val="0"/>
        </a:spcBef>
        <a:spcAft>
          <a:spcPct val="0"/>
        </a:spcAft>
        <a:defRPr sz="3600" b="1">
          <a:solidFill>
            <a:schemeClr val="bg1"/>
          </a:solidFill>
          <a:latin typeface="Arial" charset="0"/>
        </a:defRPr>
      </a:lvl7pPr>
      <a:lvl8pPr marL="1371600" algn="ctr" rtl="0" eaLnBrk="1" fontAlgn="base" hangingPunct="1">
        <a:spcBef>
          <a:spcPct val="0"/>
        </a:spcBef>
        <a:spcAft>
          <a:spcPct val="0"/>
        </a:spcAft>
        <a:defRPr sz="3600" b="1">
          <a:solidFill>
            <a:schemeClr val="bg1"/>
          </a:solidFill>
          <a:latin typeface="Arial" charset="0"/>
        </a:defRPr>
      </a:lvl8pPr>
      <a:lvl9pPr marL="1828800" algn="ctr" rtl="0" eaLnBrk="1" fontAlgn="base" hangingPunct="1">
        <a:spcBef>
          <a:spcPct val="0"/>
        </a:spcBef>
        <a:spcAft>
          <a:spcPct val="0"/>
        </a:spcAft>
        <a:defRPr sz="3600" b="1">
          <a:solidFill>
            <a:schemeClr val="bg1"/>
          </a:solidFill>
          <a:latin typeface="Arial"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3200" b="1">
          <a:solidFill>
            <a:schemeClr val="accent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2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920C0-A35E-49EF-BBEE-37999590F932}" type="slidenum">
              <a:rPr lang="en-US" altLang="zh-CN" smtClean="0"/>
              <a:pPr/>
              <a:t>1</a:t>
            </a:fld>
            <a:endParaRPr lang="en-US" altLang="zh-CN" dirty="0"/>
          </a:p>
        </p:txBody>
      </p:sp>
      <p:sp>
        <p:nvSpPr>
          <p:cNvPr id="5" name="Rectangle 2"/>
          <p:cNvSpPr txBox="1">
            <a:spLocks noChangeArrowheads="1"/>
          </p:cNvSpPr>
          <p:nvPr/>
        </p:nvSpPr>
        <p:spPr bwMode="ltGray">
          <a:xfrm>
            <a:off x="0" y="0"/>
            <a:ext cx="9144000" cy="6858000"/>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45791" dir="2021404" algn="ctr" rotWithShape="0">
                    <a:schemeClr val="tx1"/>
                  </a:outerShdw>
                </a:effectLst>
              </a14:hiddenEffects>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200000"/>
              </a:lnSpc>
              <a:spcBef>
                <a:spcPct val="0"/>
              </a:spcBef>
              <a:spcAft>
                <a:spcPct val="0"/>
              </a:spcAft>
              <a:buClrTx/>
              <a:buSzTx/>
              <a:buFontTx/>
              <a:buNone/>
              <a:tabLst/>
              <a:defRPr/>
            </a:pPr>
            <a:r>
              <a:rPr kumimoji="0" lang="zh-CN" altLang="en-US" sz="4400" b="1" i="0" u="none" strike="noStrike" kern="0" cap="none" spc="0" normalizeH="0" baseline="0" noProof="0" dirty="0" smtClean="0">
                <a:ln>
                  <a:noFill/>
                </a:ln>
                <a:solidFill>
                  <a:schemeClr val="tx1"/>
                </a:solidFill>
                <a:effectLst/>
                <a:uLnTx/>
                <a:uFillTx/>
                <a:latin typeface="微软雅黑" pitchFamily="34" charset="-122"/>
                <a:ea typeface="微软雅黑" pitchFamily="34" charset="-122"/>
                <a:cs typeface="+mj-cs"/>
              </a:rPr>
              <a:t>海淀区医师</a:t>
            </a:r>
            <a:r>
              <a:rPr kumimoji="0" lang="zh-CN" altLang="en-US" sz="4400" b="1" i="0" u="none" strike="noStrike" kern="0" cap="none" spc="0" normalizeH="0" baseline="0" noProof="0" dirty="0" smtClean="0">
                <a:ln>
                  <a:noFill/>
                </a:ln>
                <a:solidFill>
                  <a:schemeClr val="tx1"/>
                </a:solidFill>
                <a:effectLst/>
                <a:uLnTx/>
                <a:uFillTx/>
                <a:latin typeface="微软雅黑" pitchFamily="34" charset="-122"/>
                <a:ea typeface="微软雅黑" pitchFamily="34" charset="-122"/>
                <a:cs typeface="+mj-cs"/>
              </a:rPr>
              <a:t>定期考核信息管理系统</a:t>
            </a:r>
            <a:r>
              <a:rPr kumimoji="0" lang="en-US" altLang="zh-CN" sz="4400" b="1" i="0" u="none" strike="noStrike" kern="0" cap="none" spc="0" normalizeH="0" baseline="0" noProof="0" dirty="0" smtClean="0">
                <a:ln>
                  <a:noFill/>
                </a:ln>
                <a:solidFill>
                  <a:schemeClr val="tx1"/>
                </a:solidFill>
                <a:effectLst/>
                <a:uLnTx/>
                <a:uFillTx/>
                <a:latin typeface="微软雅黑" pitchFamily="34" charset="-122"/>
                <a:ea typeface="微软雅黑" pitchFamily="34" charset="-122"/>
                <a:cs typeface="+mj-cs"/>
              </a:rPr>
              <a:t/>
            </a:r>
            <a:br>
              <a:rPr kumimoji="0" lang="en-US" altLang="zh-CN" sz="4400" b="1" i="0" u="none" strike="noStrike" kern="0" cap="none" spc="0" normalizeH="0" baseline="0" noProof="0" dirty="0" smtClean="0">
                <a:ln>
                  <a:noFill/>
                </a:ln>
                <a:solidFill>
                  <a:schemeClr val="tx1"/>
                </a:solidFill>
                <a:effectLst/>
                <a:uLnTx/>
                <a:uFillTx/>
                <a:latin typeface="微软雅黑" pitchFamily="34" charset="-122"/>
                <a:ea typeface="微软雅黑" pitchFamily="34" charset="-122"/>
                <a:cs typeface="+mj-cs"/>
              </a:rPr>
            </a:br>
            <a:r>
              <a:rPr kumimoji="0" lang="zh-CN" altLang="en-US" sz="4400" b="1" i="0" u="none" strike="noStrike" kern="0" cap="none" spc="0" normalizeH="0" baseline="0" noProof="0" dirty="0" smtClean="0">
                <a:ln>
                  <a:noFill/>
                </a:ln>
                <a:solidFill>
                  <a:schemeClr val="tx1"/>
                </a:solidFill>
                <a:effectLst/>
                <a:uLnTx/>
                <a:uFillTx/>
                <a:latin typeface="微软雅黑" pitchFamily="34" charset="-122"/>
                <a:ea typeface="微软雅黑" pitchFamily="34" charset="-122"/>
                <a:cs typeface="+mj-cs"/>
              </a:rPr>
              <a:t>培训会</a:t>
            </a:r>
            <a:r>
              <a:rPr kumimoji="0" lang="en-US" altLang="zh-CN" sz="4400" b="1" i="0" u="none" strike="noStrike" kern="0" cap="none" spc="0" normalizeH="0" baseline="0" noProof="0" dirty="0" smtClean="0">
                <a:ln>
                  <a:noFill/>
                </a:ln>
                <a:solidFill>
                  <a:schemeClr val="tx1"/>
                </a:solidFill>
                <a:effectLst/>
                <a:uLnTx/>
                <a:uFillTx/>
                <a:latin typeface="微软雅黑" pitchFamily="34" charset="-122"/>
                <a:ea typeface="微软雅黑" pitchFamily="34" charset="-122"/>
                <a:cs typeface="+mj-cs"/>
              </a:rPr>
              <a:t/>
            </a:r>
            <a:br>
              <a:rPr kumimoji="0" lang="en-US" altLang="zh-CN" sz="4400" b="1" i="0" u="none" strike="noStrike" kern="0" cap="none" spc="0" normalizeH="0" baseline="0" noProof="0" dirty="0" smtClean="0">
                <a:ln>
                  <a:noFill/>
                </a:ln>
                <a:solidFill>
                  <a:schemeClr val="tx1"/>
                </a:solidFill>
                <a:effectLst/>
                <a:uLnTx/>
                <a:uFillTx/>
                <a:latin typeface="微软雅黑" pitchFamily="34" charset="-122"/>
                <a:ea typeface="微软雅黑" pitchFamily="34" charset="-122"/>
                <a:cs typeface="+mj-cs"/>
              </a:rPr>
            </a:br>
            <a:r>
              <a:rPr kumimoji="0" lang="en-US" altLang="zh-CN" sz="3600" b="1" i="0" u="none" strike="noStrike" kern="0" cap="none" spc="0" normalizeH="0" baseline="0" noProof="0" dirty="0" smtClean="0">
                <a:ln>
                  <a:noFill/>
                </a:ln>
                <a:solidFill>
                  <a:schemeClr val="bg1"/>
                </a:solidFill>
                <a:effectLst/>
                <a:uLnTx/>
                <a:uFillTx/>
                <a:latin typeface="+mj-lt"/>
                <a:ea typeface="宋体" charset="-122"/>
                <a:cs typeface="+mj-cs"/>
              </a:rPr>
              <a:t/>
            </a:r>
            <a:br>
              <a:rPr kumimoji="0" lang="en-US" altLang="zh-CN" sz="3600" b="1" i="0" u="none" strike="noStrike" kern="0" cap="none" spc="0" normalizeH="0" baseline="0" noProof="0" dirty="0" smtClean="0">
                <a:ln>
                  <a:noFill/>
                </a:ln>
                <a:solidFill>
                  <a:schemeClr val="bg1"/>
                </a:solidFill>
                <a:effectLst/>
                <a:uLnTx/>
                <a:uFillTx/>
                <a:latin typeface="+mj-lt"/>
                <a:ea typeface="宋体" charset="-122"/>
                <a:cs typeface="+mj-cs"/>
              </a:rPr>
            </a:br>
            <a:r>
              <a:rPr kumimoji="0" lang="zh-CN" altLang="en-US" sz="2000" b="0" i="0" u="none" strike="noStrike" kern="0" cap="none" spc="0" normalizeH="0" baseline="0" noProof="0" dirty="0" smtClean="0">
                <a:ln>
                  <a:noFill/>
                </a:ln>
                <a:solidFill>
                  <a:schemeClr val="tx1"/>
                </a:solidFill>
                <a:effectLst/>
                <a:uLnTx/>
                <a:uFillTx/>
                <a:latin typeface="微软雅黑" pitchFamily="34" charset="-122"/>
                <a:ea typeface="微软雅黑" pitchFamily="34" charset="-122"/>
                <a:cs typeface="+mj-cs"/>
              </a:rPr>
              <a:t>北京市卫生和计划生育委员会</a:t>
            </a:r>
            <a:r>
              <a:rPr kumimoji="0" lang="en-US" altLang="zh-CN" sz="2000" b="0" i="0" u="none" strike="noStrike" kern="0" cap="none" spc="0" normalizeH="0" baseline="0" noProof="0" dirty="0" smtClean="0">
                <a:ln>
                  <a:noFill/>
                </a:ln>
                <a:solidFill>
                  <a:schemeClr val="tx1"/>
                </a:solidFill>
                <a:effectLst/>
                <a:uLnTx/>
                <a:uFillTx/>
                <a:latin typeface="微软雅黑" pitchFamily="34" charset="-122"/>
                <a:ea typeface="微软雅黑" pitchFamily="34" charset="-122"/>
                <a:cs typeface="+mj-cs"/>
              </a:rPr>
              <a:t> </a:t>
            </a:r>
            <a:br>
              <a:rPr kumimoji="0" lang="en-US" altLang="zh-CN" sz="2000" b="0" i="0" u="none" strike="noStrike" kern="0" cap="none" spc="0" normalizeH="0" baseline="0" noProof="0" dirty="0" smtClean="0">
                <a:ln>
                  <a:noFill/>
                </a:ln>
                <a:solidFill>
                  <a:schemeClr val="tx1"/>
                </a:solidFill>
                <a:effectLst/>
                <a:uLnTx/>
                <a:uFillTx/>
                <a:latin typeface="微软雅黑" pitchFamily="34" charset="-122"/>
                <a:ea typeface="微软雅黑" pitchFamily="34" charset="-122"/>
                <a:cs typeface="+mj-cs"/>
              </a:rPr>
            </a:br>
            <a:r>
              <a:rPr kumimoji="0" lang="zh-CN" altLang="en-US" sz="2000" b="0" i="0" u="none" strike="noStrike" kern="0" cap="none" spc="0" normalizeH="0" baseline="0" noProof="0" dirty="0" smtClean="0">
                <a:ln>
                  <a:noFill/>
                </a:ln>
                <a:solidFill>
                  <a:schemeClr val="tx1"/>
                </a:solidFill>
                <a:effectLst/>
                <a:uLnTx/>
                <a:uFillTx/>
                <a:latin typeface="微软雅黑" pitchFamily="34" charset="-122"/>
                <a:ea typeface="微软雅黑" pitchFamily="34" charset="-122"/>
                <a:cs typeface="+mj-cs"/>
              </a:rPr>
              <a:t>北京市医师定期考核办公室</a:t>
            </a:r>
            <a:r>
              <a:rPr kumimoji="0" lang="en-US" altLang="zh-CN" sz="3600" b="0" i="0" u="none" strike="noStrike" kern="0" cap="none" spc="0" normalizeH="0" baseline="0" noProof="0" dirty="0" smtClean="0">
                <a:ln>
                  <a:noFill/>
                </a:ln>
                <a:solidFill>
                  <a:schemeClr val="bg1"/>
                </a:solidFill>
                <a:effectLst/>
                <a:uLnTx/>
                <a:uFillTx/>
                <a:latin typeface="微软雅黑" pitchFamily="34" charset="-122"/>
                <a:ea typeface="微软雅黑" pitchFamily="34" charset="-122"/>
                <a:cs typeface="+mj-cs"/>
              </a:rPr>
              <a:t/>
            </a:r>
            <a:br>
              <a:rPr kumimoji="0" lang="en-US" altLang="zh-CN" sz="3600" b="0" i="0" u="none" strike="noStrike" kern="0" cap="none" spc="0" normalizeH="0" baseline="0" noProof="0" dirty="0" smtClean="0">
                <a:ln>
                  <a:noFill/>
                </a:ln>
                <a:solidFill>
                  <a:schemeClr val="bg1"/>
                </a:solidFill>
                <a:effectLst/>
                <a:uLnTx/>
                <a:uFillTx/>
                <a:latin typeface="微软雅黑" pitchFamily="34" charset="-122"/>
                <a:ea typeface="微软雅黑" pitchFamily="34" charset="-122"/>
                <a:cs typeface="+mj-cs"/>
              </a:rPr>
            </a:br>
            <a:r>
              <a:rPr kumimoji="0" lang="en-US" altLang="zh-CN" sz="2000" b="0" i="0" u="none" strike="noStrike" kern="0" cap="none" spc="0" normalizeH="0" baseline="0" noProof="0" dirty="0" smtClean="0">
                <a:ln>
                  <a:noFill/>
                </a:ln>
                <a:solidFill>
                  <a:schemeClr val="tx1"/>
                </a:solidFill>
                <a:effectLst/>
                <a:uLnTx/>
                <a:uFillTx/>
                <a:latin typeface="微软雅黑" pitchFamily="34" charset="-122"/>
                <a:ea typeface="微软雅黑" pitchFamily="34" charset="-122"/>
                <a:cs typeface="+mj-cs"/>
              </a:rPr>
              <a:t>2016</a:t>
            </a:r>
            <a:r>
              <a:rPr kumimoji="0" lang="zh-CN" altLang="en-US" sz="2000" b="0" i="0" u="none" strike="noStrike" kern="0" cap="none" spc="0" normalizeH="0" baseline="0" noProof="0" dirty="0" smtClean="0">
                <a:ln>
                  <a:noFill/>
                </a:ln>
                <a:solidFill>
                  <a:schemeClr val="tx1"/>
                </a:solidFill>
                <a:effectLst/>
                <a:uLnTx/>
                <a:uFillTx/>
                <a:latin typeface="微软雅黑" pitchFamily="34" charset="-122"/>
                <a:ea typeface="微软雅黑" pitchFamily="34" charset="-122"/>
                <a:cs typeface="+mj-cs"/>
              </a:rPr>
              <a:t>年</a:t>
            </a:r>
            <a:r>
              <a:rPr kumimoji="0" lang="en-US" altLang="zh-CN" sz="2000" b="0" i="0" u="none" strike="noStrike" kern="0" cap="none" spc="0" normalizeH="0" baseline="0" noProof="0" dirty="0" smtClean="0">
                <a:ln>
                  <a:noFill/>
                </a:ln>
                <a:solidFill>
                  <a:schemeClr val="tx1"/>
                </a:solidFill>
                <a:effectLst/>
                <a:uLnTx/>
                <a:uFillTx/>
                <a:latin typeface="微软雅黑" pitchFamily="34" charset="-122"/>
                <a:ea typeface="微软雅黑" pitchFamily="34" charset="-122"/>
                <a:cs typeface="+mj-cs"/>
              </a:rPr>
              <a:t>5</a:t>
            </a:r>
            <a:r>
              <a:rPr kumimoji="0" lang="zh-CN" altLang="en-US" sz="2000" b="0" i="0" u="none" strike="noStrike" kern="0" cap="none" spc="0" normalizeH="0" baseline="0" noProof="0" dirty="0" smtClean="0">
                <a:ln>
                  <a:noFill/>
                </a:ln>
                <a:solidFill>
                  <a:schemeClr val="tx1"/>
                </a:solidFill>
                <a:effectLst/>
                <a:uLnTx/>
                <a:uFillTx/>
                <a:latin typeface="微软雅黑" pitchFamily="34" charset="-122"/>
                <a:ea typeface="微软雅黑" pitchFamily="34" charset="-122"/>
                <a:cs typeface="+mj-cs"/>
              </a:rPr>
              <a:t>月</a:t>
            </a:r>
            <a:r>
              <a:rPr kumimoji="0" lang="en-US" altLang="zh-CN" sz="2000" b="0" i="0" u="none" strike="noStrike" kern="0" cap="none" spc="0" normalizeH="0" baseline="0" noProof="0" dirty="0" smtClean="0">
                <a:ln>
                  <a:noFill/>
                </a:ln>
                <a:solidFill>
                  <a:schemeClr val="tx1"/>
                </a:solidFill>
                <a:effectLst/>
                <a:uLnTx/>
                <a:uFillTx/>
                <a:latin typeface="微软雅黑" pitchFamily="34" charset="-122"/>
                <a:ea typeface="微软雅黑" pitchFamily="34" charset="-122"/>
                <a:cs typeface="+mj-cs"/>
              </a:rPr>
              <a:t>17</a:t>
            </a:r>
            <a:r>
              <a:rPr kumimoji="0" lang="zh-CN" altLang="en-US" sz="2000" b="0" i="0" u="none" strike="noStrike" kern="0" cap="none" spc="0" normalizeH="0" baseline="0" noProof="0" dirty="0" smtClean="0">
                <a:ln>
                  <a:noFill/>
                </a:ln>
                <a:solidFill>
                  <a:schemeClr val="tx1"/>
                </a:solidFill>
                <a:effectLst/>
                <a:uLnTx/>
                <a:uFillTx/>
                <a:latin typeface="微软雅黑" pitchFamily="34" charset="-122"/>
                <a:ea typeface="微软雅黑" pitchFamily="34" charset="-122"/>
                <a:cs typeface="+mj-cs"/>
              </a:rPr>
              <a:t>日</a:t>
            </a:r>
            <a:endParaRPr kumimoji="0" lang="en-US" altLang="zh-CN" sz="2000" b="0" i="0" u="none" strike="noStrike" kern="0" cap="none" spc="0" normalizeH="0" baseline="0" noProof="0" dirty="0">
              <a:ln>
                <a:noFill/>
              </a:ln>
              <a:solidFill>
                <a:schemeClr val="tx1"/>
              </a:solidFill>
              <a:effectLst/>
              <a:uLnTx/>
              <a:uFillTx/>
              <a:latin typeface="微软雅黑" pitchFamily="34" charset="-122"/>
              <a:ea typeface="微软雅黑" pitchFamily="34" charset="-122"/>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chor="t"/>
          <a:lstStyle/>
          <a:p>
            <a:r>
              <a:rPr lang="en-US" altLang="zh-CN" sz="2800" dirty="0" smtClean="0">
                <a:ea typeface="宋体" charset="-122"/>
              </a:rPr>
              <a:t>2.  </a:t>
            </a:r>
            <a:r>
              <a:rPr lang="zh-CN" altLang="en-US" sz="2800" dirty="0" smtClean="0">
                <a:ea typeface="宋体" charset="-122"/>
              </a:rPr>
              <a:t>医师功能说明</a:t>
            </a:r>
            <a:endParaRPr lang="en-US" altLang="zh-CN" sz="2800" dirty="0">
              <a:ea typeface="宋体" charset="-122"/>
            </a:endParaRPr>
          </a:p>
        </p:txBody>
      </p:sp>
      <p:sp>
        <p:nvSpPr>
          <p:cNvPr id="11" name="矩形 10"/>
          <p:cNvSpPr/>
          <p:nvPr/>
        </p:nvSpPr>
        <p:spPr>
          <a:xfrm>
            <a:off x="4904580" y="38377"/>
            <a:ext cx="4131915" cy="461665"/>
          </a:xfrm>
          <a:prstGeom prst="rect">
            <a:avLst/>
          </a:prstGeom>
        </p:spPr>
        <p:txBody>
          <a:bodyPr wrap="square">
            <a:spAutoFit/>
          </a:bodyPr>
          <a:lstStyle/>
          <a:p>
            <a:r>
              <a:rPr lang="zh-CN" altLang="en-US" sz="2400" b="1" dirty="0" smtClean="0">
                <a:solidFill>
                  <a:schemeClr val="bg1"/>
                </a:solidFill>
                <a:ea typeface="宋体" charset="-122"/>
              </a:rPr>
              <a:t>医师定期考核信息管理系统</a:t>
            </a:r>
            <a:endParaRPr lang="zh-CN" altLang="en-US" sz="2400" b="1" dirty="0">
              <a:solidFill>
                <a:schemeClr val="bg1"/>
              </a:solidFill>
            </a:endParaRPr>
          </a:p>
        </p:txBody>
      </p:sp>
      <p:grpSp>
        <p:nvGrpSpPr>
          <p:cNvPr id="16" name="Group 3"/>
          <p:cNvGrpSpPr>
            <a:grpSpLocks/>
          </p:cNvGrpSpPr>
          <p:nvPr/>
        </p:nvGrpSpPr>
        <p:grpSpPr bwMode="auto">
          <a:xfrm>
            <a:off x="428262" y="1357095"/>
            <a:ext cx="3244752" cy="471819"/>
            <a:chOff x="927" y="1134"/>
            <a:chExt cx="3290" cy="673"/>
          </a:xfrm>
        </p:grpSpPr>
        <p:sp>
          <p:nvSpPr>
            <p:cNvPr id="18" name="AutoShape 4"/>
            <p:cNvSpPr>
              <a:spLocks noChangeArrowheads="1"/>
            </p:cNvSpPr>
            <p:nvPr/>
          </p:nvSpPr>
          <p:spPr bwMode="gray">
            <a:xfrm>
              <a:off x="927" y="1134"/>
              <a:ext cx="3290" cy="631"/>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zh-CN" altLang="en-US"/>
            </a:p>
          </p:txBody>
        </p:sp>
        <p:sp>
          <p:nvSpPr>
            <p:cNvPr id="19" name="Text Box 9"/>
            <p:cNvSpPr txBox="1">
              <a:spLocks noChangeArrowheads="1"/>
            </p:cNvSpPr>
            <p:nvPr/>
          </p:nvSpPr>
          <p:spPr bwMode="gray">
            <a:xfrm>
              <a:off x="1072" y="1236"/>
              <a:ext cx="2928" cy="57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zh-CN" sz="2000" b="1" dirty="0" smtClean="0">
                  <a:solidFill>
                    <a:srgbClr val="C00000"/>
                  </a:solidFill>
                  <a:ea typeface="宋体" charset="-122"/>
                </a:rPr>
                <a:t>2</a:t>
              </a:r>
              <a:r>
                <a:rPr lang="zh-CN" altLang="en-US" sz="2000" b="1" dirty="0" smtClean="0">
                  <a:solidFill>
                    <a:srgbClr val="C00000"/>
                  </a:solidFill>
                  <a:ea typeface="宋体" charset="-122"/>
                </a:rPr>
                <a:t>、医师信息确认</a:t>
              </a:r>
              <a:endParaRPr lang="en-US" altLang="zh-CN" sz="2000" b="1" dirty="0">
                <a:solidFill>
                  <a:srgbClr val="C00000"/>
                </a:solidFill>
                <a:ea typeface="宋体" charset="-122"/>
              </a:endParaRPr>
            </a:p>
          </p:txBody>
        </p:sp>
      </p:grpSp>
      <p:sp>
        <p:nvSpPr>
          <p:cNvPr id="20" name="Text Box 33"/>
          <p:cNvSpPr txBox="1">
            <a:spLocks noChangeArrowheads="1"/>
          </p:cNvSpPr>
          <p:nvPr/>
        </p:nvSpPr>
        <p:spPr bwMode="auto">
          <a:xfrm>
            <a:off x="575049" y="6000768"/>
            <a:ext cx="8568951" cy="646331"/>
          </a:xfrm>
          <a:prstGeom prst="rect">
            <a:avLst/>
          </a:prstGeom>
          <a:noFill/>
          <a:ln w="9525" algn="ctr">
            <a:solidFill>
              <a:srgbClr val="C00000"/>
            </a:solidFill>
            <a:miter lim="800000"/>
            <a:headEnd/>
            <a:tailEnd/>
          </a:ln>
          <a:effectLst/>
          <a:extLst/>
        </p:spPr>
        <p:txBody>
          <a:bodyPr wrap="square">
            <a:spAutoFit/>
          </a:bodyPr>
          <a:lstStyle/>
          <a:p>
            <a:pPr eaLnBrk="0" hangingPunct="0"/>
            <a:r>
              <a:rPr lang="en-US" altLang="zh-CN" dirty="0" smtClean="0">
                <a:solidFill>
                  <a:srgbClr val="C00000"/>
                </a:solidFill>
                <a:ea typeface="宋体" charset="-122"/>
              </a:rPr>
              <a:t>1</a:t>
            </a:r>
            <a:r>
              <a:rPr lang="zh-CN" altLang="en-US" dirty="0" smtClean="0">
                <a:solidFill>
                  <a:srgbClr val="C00000"/>
                </a:solidFill>
                <a:ea typeface="宋体" charset="-122"/>
              </a:rPr>
              <a:t>、是否规培和执业地点，是确认医师是否为规培医师，以及规培医师的定期考核负责的单位</a:t>
            </a:r>
            <a:endParaRPr lang="en-US" altLang="zh-CN" dirty="0">
              <a:solidFill>
                <a:srgbClr val="C00000"/>
              </a:solidFill>
              <a:ea typeface="宋体" charset="-122"/>
            </a:endParaRPr>
          </a:p>
        </p:txBody>
      </p:sp>
      <p:pic>
        <p:nvPicPr>
          <p:cNvPr id="2" name="Picture 2"/>
          <p:cNvPicPr>
            <a:picLocks noChangeAspect="1" noChangeArrowheads="1"/>
          </p:cNvPicPr>
          <p:nvPr/>
        </p:nvPicPr>
        <p:blipFill>
          <a:blip r:embed="rId3"/>
          <a:srcRect/>
          <a:stretch>
            <a:fillRect/>
          </a:stretch>
        </p:blipFill>
        <p:spPr bwMode="auto">
          <a:xfrm>
            <a:off x="500034" y="1928802"/>
            <a:ext cx="8643966" cy="4000528"/>
          </a:xfrm>
          <a:prstGeom prst="rect">
            <a:avLst/>
          </a:prstGeom>
          <a:noFill/>
          <a:ln w="9525">
            <a:noFill/>
            <a:miter lim="800000"/>
            <a:headEnd/>
            <a:tailEnd/>
          </a:ln>
          <a:effectLst/>
        </p:spPr>
      </p:pic>
    </p:spTree>
    <p:extLst>
      <p:ext uri="{BB962C8B-B14F-4D97-AF65-F5344CB8AC3E}">
        <p14:creationId xmlns="" xmlns:p14="http://schemas.microsoft.com/office/powerpoint/2010/main" val="3250466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chor="t"/>
          <a:lstStyle/>
          <a:p>
            <a:r>
              <a:rPr lang="en-US" altLang="zh-CN" sz="2800" dirty="0" smtClean="0">
                <a:ea typeface="宋体" charset="-122"/>
              </a:rPr>
              <a:t>2.  </a:t>
            </a:r>
            <a:r>
              <a:rPr lang="zh-CN" altLang="en-US" sz="2800" dirty="0" smtClean="0">
                <a:ea typeface="宋体" charset="-122"/>
              </a:rPr>
              <a:t>医师功能说明</a:t>
            </a:r>
            <a:endParaRPr lang="en-US" altLang="zh-CN" sz="2800" dirty="0">
              <a:ea typeface="宋体" charset="-122"/>
            </a:endParaRPr>
          </a:p>
        </p:txBody>
      </p:sp>
      <p:sp>
        <p:nvSpPr>
          <p:cNvPr id="11" name="矩形 10"/>
          <p:cNvSpPr/>
          <p:nvPr/>
        </p:nvSpPr>
        <p:spPr>
          <a:xfrm>
            <a:off x="4904580" y="38377"/>
            <a:ext cx="4131915" cy="461665"/>
          </a:xfrm>
          <a:prstGeom prst="rect">
            <a:avLst/>
          </a:prstGeom>
        </p:spPr>
        <p:txBody>
          <a:bodyPr wrap="square">
            <a:spAutoFit/>
          </a:bodyPr>
          <a:lstStyle/>
          <a:p>
            <a:r>
              <a:rPr lang="zh-CN" altLang="en-US" sz="2400" b="1" dirty="0" smtClean="0">
                <a:solidFill>
                  <a:schemeClr val="bg1"/>
                </a:solidFill>
                <a:ea typeface="宋体" charset="-122"/>
              </a:rPr>
              <a:t>医师定期考核信息管理系统</a:t>
            </a:r>
            <a:endParaRPr lang="zh-CN" altLang="en-US" sz="2400" b="1" dirty="0">
              <a:solidFill>
                <a:schemeClr val="bg1"/>
              </a:solidFill>
            </a:endParaRPr>
          </a:p>
        </p:txBody>
      </p:sp>
      <p:grpSp>
        <p:nvGrpSpPr>
          <p:cNvPr id="3" name="Group 3"/>
          <p:cNvGrpSpPr>
            <a:grpSpLocks/>
          </p:cNvGrpSpPr>
          <p:nvPr/>
        </p:nvGrpSpPr>
        <p:grpSpPr bwMode="auto">
          <a:xfrm>
            <a:off x="428262" y="1357095"/>
            <a:ext cx="3244752" cy="471819"/>
            <a:chOff x="927" y="1134"/>
            <a:chExt cx="3290" cy="673"/>
          </a:xfrm>
        </p:grpSpPr>
        <p:sp>
          <p:nvSpPr>
            <p:cNvPr id="18" name="AutoShape 4"/>
            <p:cNvSpPr>
              <a:spLocks noChangeArrowheads="1"/>
            </p:cNvSpPr>
            <p:nvPr/>
          </p:nvSpPr>
          <p:spPr bwMode="gray">
            <a:xfrm>
              <a:off x="927" y="1134"/>
              <a:ext cx="3290" cy="631"/>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zh-CN" altLang="en-US"/>
            </a:p>
          </p:txBody>
        </p:sp>
        <p:sp>
          <p:nvSpPr>
            <p:cNvPr id="19" name="Text Box 9"/>
            <p:cNvSpPr txBox="1">
              <a:spLocks noChangeArrowheads="1"/>
            </p:cNvSpPr>
            <p:nvPr/>
          </p:nvSpPr>
          <p:spPr bwMode="gray">
            <a:xfrm>
              <a:off x="1072" y="1236"/>
              <a:ext cx="2928" cy="57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zh-CN" sz="2000" b="1" dirty="0" smtClean="0">
                  <a:solidFill>
                    <a:srgbClr val="C00000"/>
                  </a:solidFill>
                  <a:ea typeface="宋体" charset="-122"/>
                </a:rPr>
                <a:t>2</a:t>
              </a:r>
              <a:r>
                <a:rPr lang="zh-CN" altLang="en-US" sz="2000" b="1" dirty="0" smtClean="0">
                  <a:solidFill>
                    <a:srgbClr val="C00000"/>
                  </a:solidFill>
                  <a:ea typeface="宋体" charset="-122"/>
                </a:rPr>
                <a:t>、医师信息确认</a:t>
              </a:r>
              <a:endParaRPr lang="en-US" altLang="zh-CN" sz="2000" b="1" dirty="0">
                <a:solidFill>
                  <a:srgbClr val="C00000"/>
                </a:solidFill>
                <a:ea typeface="宋体" charset="-122"/>
              </a:endParaRPr>
            </a:p>
          </p:txBody>
        </p:sp>
      </p:grpSp>
      <p:pic>
        <p:nvPicPr>
          <p:cNvPr id="5122" name="Picture 2"/>
          <p:cNvPicPr>
            <a:picLocks noChangeAspect="1" noChangeArrowheads="1"/>
          </p:cNvPicPr>
          <p:nvPr/>
        </p:nvPicPr>
        <p:blipFill>
          <a:blip r:embed="rId3"/>
          <a:srcRect/>
          <a:stretch>
            <a:fillRect/>
          </a:stretch>
        </p:blipFill>
        <p:spPr bwMode="auto">
          <a:xfrm>
            <a:off x="407045" y="1965852"/>
            <a:ext cx="8643966" cy="4786322"/>
          </a:xfrm>
          <a:prstGeom prst="rect">
            <a:avLst/>
          </a:prstGeom>
          <a:noFill/>
          <a:ln w="9525">
            <a:noFill/>
            <a:miter lim="800000"/>
            <a:headEnd/>
            <a:tailEnd/>
          </a:ln>
          <a:effectLst/>
        </p:spPr>
      </p:pic>
    </p:spTree>
    <p:extLst>
      <p:ext uri="{BB962C8B-B14F-4D97-AF65-F5344CB8AC3E}">
        <p14:creationId xmlns="" xmlns:p14="http://schemas.microsoft.com/office/powerpoint/2010/main" val="3250466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chor="t"/>
          <a:lstStyle/>
          <a:p>
            <a:r>
              <a:rPr lang="en-US" altLang="zh-CN" sz="2800" dirty="0" smtClean="0">
                <a:ea typeface="宋体" charset="-122"/>
              </a:rPr>
              <a:t>2.  </a:t>
            </a:r>
            <a:r>
              <a:rPr lang="zh-CN" altLang="en-US" sz="2800" dirty="0" smtClean="0">
                <a:ea typeface="宋体" charset="-122"/>
              </a:rPr>
              <a:t>医师功能说明</a:t>
            </a:r>
            <a:endParaRPr lang="en-US" altLang="zh-CN" sz="2800" dirty="0">
              <a:ea typeface="宋体" charset="-122"/>
            </a:endParaRPr>
          </a:p>
        </p:txBody>
      </p:sp>
      <p:sp>
        <p:nvSpPr>
          <p:cNvPr id="11" name="矩形 10"/>
          <p:cNvSpPr/>
          <p:nvPr/>
        </p:nvSpPr>
        <p:spPr>
          <a:xfrm>
            <a:off x="4904580" y="38377"/>
            <a:ext cx="4131915" cy="461665"/>
          </a:xfrm>
          <a:prstGeom prst="rect">
            <a:avLst/>
          </a:prstGeom>
        </p:spPr>
        <p:txBody>
          <a:bodyPr wrap="square">
            <a:spAutoFit/>
          </a:bodyPr>
          <a:lstStyle/>
          <a:p>
            <a:r>
              <a:rPr lang="zh-CN" altLang="en-US" sz="2400" b="1" dirty="0" smtClean="0">
                <a:solidFill>
                  <a:schemeClr val="bg1"/>
                </a:solidFill>
                <a:ea typeface="宋体" charset="-122"/>
              </a:rPr>
              <a:t>医师定期考核信息管理系统</a:t>
            </a:r>
            <a:endParaRPr lang="zh-CN" altLang="en-US" sz="2400" b="1" dirty="0">
              <a:solidFill>
                <a:schemeClr val="bg1"/>
              </a:solidFill>
            </a:endParaRPr>
          </a:p>
        </p:txBody>
      </p:sp>
      <p:grpSp>
        <p:nvGrpSpPr>
          <p:cNvPr id="16" name="Group 3"/>
          <p:cNvGrpSpPr>
            <a:grpSpLocks/>
          </p:cNvGrpSpPr>
          <p:nvPr/>
        </p:nvGrpSpPr>
        <p:grpSpPr bwMode="auto">
          <a:xfrm>
            <a:off x="428596" y="1357298"/>
            <a:ext cx="3244752" cy="469014"/>
            <a:chOff x="912" y="1008"/>
            <a:chExt cx="3290" cy="669"/>
          </a:xfrm>
        </p:grpSpPr>
        <p:sp>
          <p:nvSpPr>
            <p:cNvPr id="18" name="AutoShape 4"/>
            <p:cNvSpPr>
              <a:spLocks noChangeArrowheads="1"/>
            </p:cNvSpPr>
            <p:nvPr/>
          </p:nvSpPr>
          <p:spPr bwMode="gray">
            <a:xfrm>
              <a:off x="912" y="1008"/>
              <a:ext cx="3290" cy="631"/>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zh-CN" altLang="en-US"/>
            </a:p>
          </p:txBody>
        </p:sp>
        <p:sp>
          <p:nvSpPr>
            <p:cNvPr id="19" name="Text Box 9"/>
            <p:cNvSpPr txBox="1">
              <a:spLocks noChangeArrowheads="1"/>
            </p:cNvSpPr>
            <p:nvPr/>
          </p:nvSpPr>
          <p:spPr bwMode="gray">
            <a:xfrm>
              <a:off x="1095" y="1106"/>
              <a:ext cx="2928" cy="57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zh-CN" sz="2000" b="1" dirty="0" smtClean="0">
                  <a:solidFill>
                    <a:srgbClr val="C00000"/>
                  </a:solidFill>
                  <a:ea typeface="宋体" charset="-122"/>
                </a:rPr>
                <a:t>2</a:t>
              </a:r>
              <a:r>
                <a:rPr lang="zh-CN" altLang="en-US" sz="2000" b="1" dirty="0" smtClean="0">
                  <a:solidFill>
                    <a:srgbClr val="C00000"/>
                  </a:solidFill>
                  <a:ea typeface="宋体" charset="-122"/>
                </a:rPr>
                <a:t>、医师信息确认</a:t>
              </a:r>
              <a:endParaRPr lang="en-US" altLang="zh-CN" sz="2000" b="1" dirty="0">
                <a:solidFill>
                  <a:srgbClr val="C00000"/>
                </a:solidFill>
                <a:ea typeface="宋体" charset="-122"/>
              </a:endParaRPr>
            </a:p>
          </p:txBody>
        </p:sp>
      </p:grpSp>
      <p:pic>
        <p:nvPicPr>
          <p:cNvPr id="8195"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550596" y="5301208"/>
            <a:ext cx="1485900" cy="438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0" name="Text Box 33"/>
          <p:cNvSpPr txBox="1">
            <a:spLocks noChangeArrowheads="1"/>
          </p:cNvSpPr>
          <p:nvPr/>
        </p:nvSpPr>
        <p:spPr bwMode="auto">
          <a:xfrm>
            <a:off x="509072" y="6000778"/>
            <a:ext cx="8568951" cy="646331"/>
          </a:xfrm>
          <a:prstGeom prst="rect">
            <a:avLst/>
          </a:prstGeom>
          <a:noFill/>
          <a:ln w="9525" algn="ctr">
            <a:solidFill>
              <a:srgbClr val="C00000"/>
            </a:solidFill>
            <a:miter lim="800000"/>
            <a:headEnd/>
            <a:tailEnd/>
          </a:ln>
          <a:effectLst/>
          <a:extLst/>
        </p:spPr>
        <p:txBody>
          <a:bodyPr wrap="square">
            <a:spAutoFit/>
          </a:bodyPr>
          <a:lstStyle/>
          <a:p>
            <a:pPr eaLnBrk="0" hangingPunct="0"/>
            <a:r>
              <a:rPr lang="en-US" altLang="zh-CN" dirty="0" smtClean="0">
                <a:solidFill>
                  <a:srgbClr val="C00000"/>
                </a:solidFill>
                <a:ea typeface="宋体" charset="-122"/>
              </a:rPr>
              <a:t>1</a:t>
            </a:r>
            <a:r>
              <a:rPr lang="zh-CN" altLang="en-US" dirty="0" smtClean="0">
                <a:solidFill>
                  <a:srgbClr val="C00000"/>
                </a:solidFill>
                <a:ea typeface="宋体" charset="-122"/>
              </a:rPr>
              <a:t>、报考科目一级 和 报考科目二级，是依据医师执业类别和执业范围来确认医师参加业务水平考试的试卷专业名称。</a:t>
            </a:r>
            <a:endParaRPr lang="en-US" altLang="zh-CN" dirty="0" smtClean="0">
              <a:solidFill>
                <a:srgbClr val="C00000"/>
              </a:solidFill>
              <a:ea typeface="宋体" charset="-122"/>
            </a:endParaRPr>
          </a:p>
        </p:txBody>
      </p:sp>
      <p:pic>
        <p:nvPicPr>
          <p:cNvPr id="5122" name="Picture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27078" y="1928802"/>
            <a:ext cx="8716922" cy="40031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2337059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chor="t"/>
          <a:lstStyle/>
          <a:p>
            <a:r>
              <a:rPr lang="en-US" altLang="zh-CN" sz="2800" dirty="0" smtClean="0">
                <a:ea typeface="宋体" charset="-122"/>
              </a:rPr>
              <a:t>2.  </a:t>
            </a:r>
            <a:r>
              <a:rPr lang="zh-CN" altLang="en-US" sz="2800" dirty="0" smtClean="0">
                <a:ea typeface="宋体" charset="-122"/>
              </a:rPr>
              <a:t>医师功能说明</a:t>
            </a:r>
            <a:endParaRPr lang="en-US" altLang="zh-CN" sz="2800" dirty="0">
              <a:ea typeface="宋体" charset="-122"/>
            </a:endParaRPr>
          </a:p>
        </p:txBody>
      </p:sp>
      <p:sp>
        <p:nvSpPr>
          <p:cNvPr id="11" name="矩形 10"/>
          <p:cNvSpPr/>
          <p:nvPr/>
        </p:nvSpPr>
        <p:spPr>
          <a:xfrm>
            <a:off x="4904580" y="38377"/>
            <a:ext cx="4131915" cy="461665"/>
          </a:xfrm>
          <a:prstGeom prst="rect">
            <a:avLst/>
          </a:prstGeom>
        </p:spPr>
        <p:txBody>
          <a:bodyPr wrap="square">
            <a:spAutoFit/>
          </a:bodyPr>
          <a:lstStyle/>
          <a:p>
            <a:r>
              <a:rPr lang="zh-CN" altLang="en-US" sz="2400" b="1" dirty="0" smtClean="0">
                <a:solidFill>
                  <a:schemeClr val="bg1"/>
                </a:solidFill>
                <a:ea typeface="宋体" charset="-122"/>
              </a:rPr>
              <a:t>医师定期考核信息管理系统</a:t>
            </a:r>
            <a:endParaRPr lang="zh-CN" altLang="en-US" sz="2400" b="1" dirty="0">
              <a:solidFill>
                <a:schemeClr val="bg1"/>
              </a:solidFill>
            </a:endParaRPr>
          </a:p>
        </p:txBody>
      </p:sp>
      <p:grpSp>
        <p:nvGrpSpPr>
          <p:cNvPr id="16" name="Group 3"/>
          <p:cNvGrpSpPr>
            <a:grpSpLocks/>
          </p:cNvGrpSpPr>
          <p:nvPr/>
        </p:nvGrpSpPr>
        <p:grpSpPr bwMode="auto">
          <a:xfrm>
            <a:off x="428596" y="1357298"/>
            <a:ext cx="3244752" cy="469014"/>
            <a:chOff x="912" y="1008"/>
            <a:chExt cx="3290" cy="669"/>
          </a:xfrm>
        </p:grpSpPr>
        <p:sp>
          <p:nvSpPr>
            <p:cNvPr id="18" name="AutoShape 4"/>
            <p:cNvSpPr>
              <a:spLocks noChangeArrowheads="1"/>
            </p:cNvSpPr>
            <p:nvPr/>
          </p:nvSpPr>
          <p:spPr bwMode="gray">
            <a:xfrm>
              <a:off x="912" y="1008"/>
              <a:ext cx="3290" cy="631"/>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zh-CN" altLang="en-US"/>
            </a:p>
          </p:txBody>
        </p:sp>
        <p:sp>
          <p:nvSpPr>
            <p:cNvPr id="19" name="Text Box 9"/>
            <p:cNvSpPr txBox="1">
              <a:spLocks noChangeArrowheads="1"/>
            </p:cNvSpPr>
            <p:nvPr/>
          </p:nvSpPr>
          <p:spPr bwMode="gray">
            <a:xfrm>
              <a:off x="1095" y="1106"/>
              <a:ext cx="2928" cy="57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zh-CN" sz="2000" b="1" dirty="0" smtClean="0">
                  <a:solidFill>
                    <a:srgbClr val="C00000"/>
                  </a:solidFill>
                  <a:ea typeface="宋体" charset="-122"/>
                </a:rPr>
                <a:t>2</a:t>
              </a:r>
              <a:r>
                <a:rPr lang="zh-CN" altLang="en-US" sz="2000" b="1" dirty="0" smtClean="0">
                  <a:solidFill>
                    <a:srgbClr val="C00000"/>
                  </a:solidFill>
                  <a:ea typeface="宋体" charset="-122"/>
                </a:rPr>
                <a:t>、医师信息确认</a:t>
              </a:r>
              <a:endParaRPr lang="en-US" altLang="zh-CN" sz="2000" b="1" dirty="0">
                <a:solidFill>
                  <a:srgbClr val="C00000"/>
                </a:solidFill>
                <a:ea typeface="宋体" charset="-122"/>
              </a:endParaRPr>
            </a:p>
          </p:txBody>
        </p:sp>
      </p:grpSp>
      <p:sp>
        <p:nvSpPr>
          <p:cNvPr id="20" name="Text Box 33"/>
          <p:cNvSpPr txBox="1">
            <a:spLocks noChangeArrowheads="1"/>
          </p:cNvSpPr>
          <p:nvPr/>
        </p:nvSpPr>
        <p:spPr bwMode="auto">
          <a:xfrm>
            <a:off x="529329" y="5520704"/>
            <a:ext cx="8568951" cy="1200329"/>
          </a:xfrm>
          <a:prstGeom prst="rect">
            <a:avLst/>
          </a:prstGeom>
          <a:noFill/>
          <a:ln w="9525" algn="ctr">
            <a:solidFill>
              <a:srgbClr val="C00000"/>
            </a:solidFill>
            <a:miter lim="800000"/>
            <a:headEnd/>
            <a:tailEnd/>
          </a:ln>
          <a:effectLst/>
          <a:extLst/>
        </p:spPr>
        <p:txBody>
          <a:bodyPr wrap="square">
            <a:spAutoFit/>
          </a:bodyPr>
          <a:lstStyle/>
          <a:p>
            <a:pPr eaLnBrk="0" hangingPunct="0"/>
            <a:r>
              <a:rPr lang="en-US" altLang="zh-CN" dirty="0" smtClean="0">
                <a:solidFill>
                  <a:srgbClr val="C00000"/>
                </a:solidFill>
                <a:ea typeface="宋体" charset="-122"/>
              </a:rPr>
              <a:t>1</a:t>
            </a:r>
            <a:r>
              <a:rPr lang="zh-CN" altLang="en-US" dirty="0" smtClean="0">
                <a:solidFill>
                  <a:srgbClr val="C00000"/>
                </a:solidFill>
                <a:ea typeface="宋体" charset="-122"/>
              </a:rPr>
              <a:t>、简易流程的条件：年满</a:t>
            </a:r>
            <a:r>
              <a:rPr lang="en-US" altLang="zh-CN" dirty="0" smtClean="0">
                <a:solidFill>
                  <a:srgbClr val="C00000"/>
                </a:solidFill>
                <a:ea typeface="宋体" charset="-122"/>
              </a:rPr>
              <a:t>70</a:t>
            </a:r>
            <a:r>
              <a:rPr lang="zh-CN" altLang="en-US" dirty="0" smtClean="0">
                <a:solidFill>
                  <a:srgbClr val="C00000"/>
                </a:solidFill>
                <a:ea typeface="宋体" charset="-122"/>
              </a:rPr>
              <a:t>周岁；为两院院士，满足其中一条才能看到简易流程申请的按钮。</a:t>
            </a:r>
            <a:endParaRPr lang="en-US" altLang="zh-CN" dirty="0" smtClean="0">
              <a:solidFill>
                <a:srgbClr val="C00000"/>
              </a:solidFill>
              <a:ea typeface="宋体" charset="-122"/>
            </a:endParaRPr>
          </a:p>
          <a:p>
            <a:pPr eaLnBrk="0" hangingPunct="0"/>
            <a:r>
              <a:rPr lang="en-US" altLang="zh-CN" dirty="0" smtClean="0">
                <a:solidFill>
                  <a:srgbClr val="C00000"/>
                </a:solidFill>
                <a:ea typeface="宋体" charset="-122"/>
              </a:rPr>
              <a:t>2</a:t>
            </a:r>
            <a:r>
              <a:rPr lang="zh-CN" altLang="en-US" dirty="0" smtClean="0">
                <a:solidFill>
                  <a:srgbClr val="C00000"/>
                </a:solidFill>
                <a:ea typeface="宋体" charset="-122"/>
              </a:rPr>
              <a:t>、申请考核之后，不可变更考核信息（在考核年度结束前在本系统中不能变更执业机构）</a:t>
            </a:r>
            <a:endParaRPr lang="en-US" altLang="zh-CN" dirty="0">
              <a:solidFill>
                <a:srgbClr val="C00000"/>
              </a:solidFill>
              <a:ea typeface="宋体" charset="-122"/>
            </a:endParaRPr>
          </a:p>
        </p:txBody>
      </p:sp>
      <p:pic>
        <p:nvPicPr>
          <p:cNvPr id="10244"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93952" y="1997194"/>
            <a:ext cx="8298528" cy="34323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008387" y="5039067"/>
            <a:ext cx="3924300" cy="390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椭圆 12"/>
          <p:cNvSpPr/>
          <p:nvPr/>
        </p:nvSpPr>
        <p:spPr>
          <a:xfrm>
            <a:off x="5602136" y="4937340"/>
            <a:ext cx="3409377" cy="59510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 xmlns:p14="http://schemas.microsoft.com/office/powerpoint/2010/main" val="13033327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chor="t"/>
          <a:lstStyle/>
          <a:p>
            <a:r>
              <a:rPr lang="en-US" altLang="zh-CN" sz="2800" dirty="0" smtClean="0">
                <a:ea typeface="宋体" charset="-122"/>
              </a:rPr>
              <a:t>2.  </a:t>
            </a:r>
            <a:r>
              <a:rPr lang="zh-CN" altLang="en-US" sz="2800" dirty="0" smtClean="0">
                <a:ea typeface="宋体" charset="-122"/>
              </a:rPr>
              <a:t>医师功能说明</a:t>
            </a:r>
            <a:endParaRPr lang="en-US" altLang="zh-CN" sz="2800" dirty="0">
              <a:ea typeface="宋体" charset="-122"/>
            </a:endParaRPr>
          </a:p>
        </p:txBody>
      </p:sp>
      <p:sp>
        <p:nvSpPr>
          <p:cNvPr id="11" name="矩形 10"/>
          <p:cNvSpPr/>
          <p:nvPr/>
        </p:nvSpPr>
        <p:spPr>
          <a:xfrm>
            <a:off x="4904580" y="38377"/>
            <a:ext cx="4131915" cy="461665"/>
          </a:xfrm>
          <a:prstGeom prst="rect">
            <a:avLst/>
          </a:prstGeom>
        </p:spPr>
        <p:txBody>
          <a:bodyPr wrap="square">
            <a:spAutoFit/>
          </a:bodyPr>
          <a:lstStyle/>
          <a:p>
            <a:r>
              <a:rPr lang="zh-CN" altLang="en-US" sz="2400" b="1" dirty="0" smtClean="0">
                <a:solidFill>
                  <a:schemeClr val="bg1"/>
                </a:solidFill>
                <a:ea typeface="宋体" charset="-122"/>
              </a:rPr>
              <a:t>医师定期考核信息管理系统</a:t>
            </a:r>
            <a:endParaRPr lang="zh-CN" altLang="en-US" sz="2400" b="1" dirty="0">
              <a:solidFill>
                <a:schemeClr val="bg1"/>
              </a:solidFill>
            </a:endParaRPr>
          </a:p>
        </p:txBody>
      </p:sp>
      <p:grpSp>
        <p:nvGrpSpPr>
          <p:cNvPr id="16" name="Group 3"/>
          <p:cNvGrpSpPr>
            <a:grpSpLocks/>
          </p:cNvGrpSpPr>
          <p:nvPr/>
        </p:nvGrpSpPr>
        <p:grpSpPr bwMode="auto">
          <a:xfrm>
            <a:off x="500034" y="1357298"/>
            <a:ext cx="3244752" cy="469014"/>
            <a:chOff x="912" y="1008"/>
            <a:chExt cx="3290" cy="669"/>
          </a:xfrm>
        </p:grpSpPr>
        <p:sp>
          <p:nvSpPr>
            <p:cNvPr id="18" name="AutoShape 4"/>
            <p:cNvSpPr>
              <a:spLocks noChangeArrowheads="1"/>
            </p:cNvSpPr>
            <p:nvPr/>
          </p:nvSpPr>
          <p:spPr bwMode="gray">
            <a:xfrm>
              <a:off x="912" y="1008"/>
              <a:ext cx="3290" cy="631"/>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zh-CN" altLang="en-US"/>
            </a:p>
          </p:txBody>
        </p:sp>
        <p:sp>
          <p:nvSpPr>
            <p:cNvPr id="19" name="Text Box 9"/>
            <p:cNvSpPr txBox="1">
              <a:spLocks noChangeArrowheads="1"/>
            </p:cNvSpPr>
            <p:nvPr/>
          </p:nvSpPr>
          <p:spPr bwMode="gray">
            <a:xfrm>
              <a:off x="1095" y="1106"/>
              <a:ext cx="2928" cy="57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zh-CN" sz="2000" b="1" dirty="0" smtClean="0">
                  <a:solidFill>
                    <a:srgbClr val="C00000"/>
                  </a:solidFill>
                  <a:ea typeface="宋体" charset="-122"/>
                </a:rPr>
                <a:t>3</a:t>
              </a:r>
              <a:r>
                <a:rPr lang="zh-CN" altLang="en-US" sz="2000" b="1" dirty="0" smtClean="0">
                  <a:solidFill>
                    <a:srgbClr val="C00000"/>
                  </a:solidFill>
                  <a:ea typeface="宋体" charset="-122"/>
                </a:rPr>
                <a:t>、医师考核信息查询</a:t>
              </a:r>
              <a:endParaRPr lang="en-US" altLang="zh-CN" sz="2000" b="1" dirty="0">
                <a:solidFill>
                  <a:srgbClr val="C00000"/>
                </a:solidFill>
                <a:ea typeface="宋体" charset="-122"/>
              </a:endParaRPr>
            </a:p>
          </p:txBody>
        </p:sp>
      </p:grpSp>
      <p:sp>
        <p:nvSpPr>
          <p:cNvPr id="20" name="Text Box 33"/>
          <p:cNvSpPr txBox="1">
            <a:spLocks noChangeArrowheads="1"/>
          </p:cNvSpPr>
          <p:nvPr/>
        </p:nvSpPr>
        <p:spPr bwMode="auto">
          <a:xfrm>
            <a:off x="611559" y="6300028"/>
            <a:ext cx="6912769" cy="369332"/>
          </a:xfrm>
          <a:prstGeom prst="rect">
            <a:avLst/>
          </a:prstGeom>
          <a:noFill/>
          <a:ln w="9525" algn="ctr">
            <a:solidFill>
              <a:srgbClr val="C00000"/>
            </a:solidFill>
            <a:miter lim="800000"/>
            <a:headEnd/>
            <a:tailEnd/>
          </a:ln>
          <a:effectLst/>
          <a:extLst/>
        </p:spPr>
        <p:txBody>
          <a:bodyPr wrap="square">
            <a:spAutoFit/>
          </a:bodyPr>
          <a:lstStyle/>
          <a:p>
            <a:pPr eaLnBrk="0" hangingPunct="0"/>
            <a:r>
              <a:rPr lang="zh-CN" altLang="en-US" dirty="0" smtClean="0">
                <a:solidFill>
                  <a:srgbClr val="C00000"/>
                </a:solidFill>
                <a:ea typeface="宋体" charset="-122"/>
              </a:rPr>
              <a:t>医师可以随时查看本人的考核流程的完成进度和考核的相关信息。</a:t>
            </a:r>
            <a:endParaRPr lang="en-US" altLang="zh-CN" dirty="0">
              <a:solidFill>
                <a:srgbClr val="C00000"/>
              </a:solidFill>
              <a:ea typeface="宋体" charset="-122"/>
            </a:endParaRPr>
          </a:p>
        </p:txBody>
      </p:sp>
      <p:pic>
        <p:nvPicPr>
          <p:cNvPr id="1126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70028" y="1916831"/>
            <a:ext cx="8422452" cy="39946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 name="椭圆 11"/>
          <p:cNvSpPr/>
          <p:nvPr/>
        </p:nvSpPr>
        <p:spPr>
          <a:xfrm>
            <a:off x="517981" y="3237092"/>
            <a:ext cx="987575" cy="33592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 xmlns:p14="http://schemas.microsoft.com/office/powerpoint/2010/main" val="1884697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chor="t"/>
          <a:lstStyle/>
          <a:p>
            <a:r>
              <a:rPr lang="en-US" altLang="zh-CN" sz="2800" dirty="0" smtClean="0">
                <a:ea typeface="宋体" charset="-122"/>
              </a:rPr>
              <a:t>2.  </a:t>
            </a:r>
            <a:r>
              <a:rPr lang="zh-CN" altLang="en-US" sz="2800" dirty="0" smtClean="0">
                <a:ea typeface="宋体" charset="-122"/>
              </a:rPr>
              <a:t>医师功能说明</a:t>
            </a:r>
            <a:endParaRPr lang="en-US" altLang="zh-CN" sz="2800" dirty="0">
              <a:ea typeface="宋体" charset="-122"/>
            </a:endParaRPr>
          </a:p>
        </p:txBody>
      </p:sp>
      <p:sp>
        <p:nvSpPr>
          <p:cNvPr id="11" name="矩形 10"/>
          <p:cNvSpPr/>
          <p:nvPr/>
        </p:nvSpPr>
        <p:spPr>
          <a:xfrm>
            <a:off x="4904580" y="38377"/>
            <a:ext cx="4131915" cy="461665"/>
          </a:xfrm>
          <a:prstGeom prst="rect">
            <a:avLst/>
          </a:prstGeom>
        </p:spPr>
        <p:txBody>
          <a:bodyPr wrap="square">
            <a:spAutoFit/>
          </a:bodyPr>
          <a:lstStyle/>
          <a:p>
            <a:r>
              <a:rPr lang="zh-CN" altLang="en-US" sz="2400" b="1" dirty="0" smtClean="0">
                <a:solidFill>
                  <a:schemeClr val="bg1"/>
                </a:solidFill>
                <a:ea typeface="宋体" charset="-122"/>
              </a:rPr>
              <a:t>医师定期考核信息管理系统</a:t>
            </a:r>
            <a:endParaRPr lang="zh-CN" altLang="en-US" sz="2400" b="1" dirty="0">
              <a:solidFill>
                <a:schemeClr val="bg1"/>
              </a:solidFill>
            </a:endParaRPr>
          </a:p>
        </p:txBody>
      </p:sp>
      <p:grpSp>
        <p:nvGrpSpPr>
          <p:cNvPr id="16" name="Group 3"/>
          <p:cNvGrpSpPr>
            <a:grpSpLocks/>
          </p:cNvGrpSpPr>
          <p:nvPr/>
        </p:nvGrpSpPr>
        <p:grpSpPr bwMode="auto">
          <a:xfrm>
            <a:off x="428596" y="1357298"/>
            <a:ext cx="3244752" cy="469014"/>
            <a:chOff x="912" y="1008"/>
            <a:chExt cx="3290" cy="669"/>
          </a:xfrm>
        </p:grpSpPr>
        <p:sp>
          <p:nvSpPr>
            <p:cNvPr id="18" name="AutoShape 4"/>
            <p:cNvSpPr>
              <a:spLocks noChangeArrowheads="1"/>
            </p:cNvSpPr>
            <p:nvPr/>
          </p:nvSpPr>
          <p:spPr bwMode="gray">
            <a:xfrm>
              <a:off x="912" y="1008"/>
              <a:ext cx="3290" cy="631"/>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zh-CN" altLang="en-US"/>
            </a:p>
          </p:txBody>
        </p:sp>
        <p:sp>
          <p:nvSpPr>
            <p:cNvPr id="19" name="Text Box 9"/>
            <p:cNvSpPr txBox="1">
              <a:spLocks noChangeArrowheads="1"/>
            </p:cNvSpPr>
            <p:nvPr/>
          </p:nvSpPr>
          <p:spPr bwMode="gray">
            <a:xfrm>
              <a:off x="1095" y="1106"/>
              <a:ext cx="2928" cy="57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zh-CN" sz="2000" b="1" dirty="0" smtClean="0">
                  <a:solidFill>
                    <a:srgbClr val="C00000"/>
                  </a:solidFill>
                  <a:ea typeface="宋体" charset="-122"/>
                </a:rPr>
                <a:t>4</a:t>
              </a:r>
              <a:r>
                <a:rPr lang="zh-CN" altLang="en-US" sz="2000" b="1" dirty="0" smtClean="0">
                  <a:solidFill>
                    <a:srgbClr val="C00000"/>
                  </a:solidFill>
                  <a:ea typeface="宋体" charset="-122"/>
                </a:rPr>
                <a:t>、业务水平</a:t>
              </a:r>
              <a:endParaRPr lang="en-US" altLang="zh-CN" sz="2000" b="1" dirty="0">
                <a:solidFill>
                  <a:srgbClr val="C00000"/>
                </a:solidFill>
                <a:ea typeface="宋体" charset="-122"/>
              </a:endParaRPr>
            </a:p>
          </p:txBody>
        </p:sp>
      </p:grpSp>
      <p:sp>
        <p:nvSpPr>
          <p:cNvPr id="20" name="Text Box 33"/>
          <p:cNvSpPr txBox="1">
            <a:spLocks noChangeArrowheads="1"/>
          </p:cNvSpPr>
          <p:nvPr/>
        </p:nvSpPr>
        <p:spPr bwMode="auto">
          <a:xfrm>
            <a:off x="611559" y="4797152"/>
            <a:ext cx="8424937" cy="646331"/>
          </a:xfrm>
          <a:prstGeom prst="rect">
            <a:avLst/>
          </a:prstGeom>
          <a:noFill/>
          <a:ln w="9525" algn="ctr">
            <a:solidFill>
              <a:srgbClr val="C00000"/>
            </a:solidFill>
            <a:miter lim="800000"/>
            <a:headEnd/>
            <a:tailEnd/>
          </a:ln>
          <a:effectLst/>
          <a:extLst/>
        </p:spPr>
        <p:txBody>
          <a:bodyPr wrap="square">
            <a:spAutoFit/>
          </a:bodyPr>
          <a:lstStyle/>
          <a:p>
            <a:pPr eaLnBrk="0" hangingPunct="0"/>
            <a:r>
              <a:rPr lang="zh-CN" altLang="en-US" dirty="0" smtClean="0">
                <a:solidFill>
                  <a:srgbClr val="C00000"/>
                </a:solidFill>
                <a:ea typeface="宋体" charset="-122"/>
              </a:rPr>
              <a:t>待参加考试： 是医生需要参加的考试。如果待参加考试中看不到右侧的具体考试信息，那就是还没有需要参加的考试，或是已经完成了需要参加的考试。</a:t>
            </a:r>
            <a:endParaRPr lang="en-US" altLang="zh-CN" dirty="0">
              <a:solidFill>
                <a:srgbClr val="C00000"/>
              </a:solidFill>
              <a:ea typeface="宋体" charset="-122"/>
            </a:endParaRPr>
          </a:p>
        </p:txBody>
      </p:sp>
      <p:pic>
        <p:nvPicPr>
          <p:cNvPr id="4098"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212997" y="2996952"/>
            <a:ext cx="6931004" cy="1247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04055" y="1988840"/>
            <a:ext cx="8532441" cy="619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395536" y="2698218"/>
            <a:ext cx="1781175" cy="1924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 name="椭圆 11"/>
          <p:cNvSpPr/>
          <p:nvPr/>
        </p:nvSpPr>
        <p:spPr>
          <a:xfrm>
            <a:off x="543552" y="3756138"/>
            <a:ext cx="1086333" cy="33592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8158468" y="3374924"/>
            <a:ext cx="897795" cy="33592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 Box 33"/>
          <p:cNvSpPr txBox="1">
            <a:spLocks noChangeArrowheads="1"/>
          </p:cNvSpPr>
          <p:nvPr/>
        </p:nvSpPr>
        <p:spPr bwMode="auto">
          <a:xfrm>
            <a:off x="611560" y="5807005"/>
            <a:ext cx="8424937" cy="369332"/>
          </a:xfrm>
          <a:prstGeom prst="rect">
            <a:avLst/>
          </a:prstGeom>
          <a:noFill/>
          <a:ln w="9525" algn="ctr">
            <a:solidFill>
              <a:srgbClr val="C00000"/>
            </a:solidFill>
            <a:miter lim="800000"/>
            <a:headEnd/>
            <a:tailEnd/>
          </a:ln>
          <a:effectLst/>
          <a:extLst/>
        </p:spPr>
        <p:txBody>
          <a:bodyPr wrap="square">
            <a:spAutoFit/>
          </a:bodyPr>
          <a:lstStyle/>
          <a:p>
            <a:pPr eaLnBrk="0" hangingPunct="0"/>
            <a:r>
              <a:rPr lang="zh-CN" altLang="en-US" dirty="0" smtClean="0">
                <a:solidFill>
                  <a:srgbClr val="C00000"/>
                </a:solidFill>
                <a:ea typeface="宋体" charset="-122"/>
              </a:rPr>
              <a:t>已完成考试： 可以查看已经完成考试的试卷信息。</a:t>
            </a:r>
            <a:endParaRPr lang="en-US" altLang="zh-CN" dirty="0">
              <a:solidFill>
                <a:srgbClr val="C00000"/>
              </a:solidFill>
              <a:ea typeface="宋体" charset="-122"/>
            </a:endParaRPr>
          </a:p>
        </p:txBody>
      </p:sp>
    </p:spTree>
    <p:extLst>
      <p:ext uri="{BB962C8B-B14F-4D97-AF65-F5344CB8AC3E}">
        <p14:creationId xmlns="" xmlns:p14="http://schemas.microsoft.com/office/powerpoint/2010/main" val="35939753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81000" y="836712"/>
            <a:ext cx="8763000" cy="487362"/>
          </a:xfrm>
          <a:solidFill>
            <a:schemeClr val="accent1">
              <a:lumMod val="50000"/>
            </a:schemeClr>
          </a:solidFill>
        </p:spPr>
        <p:txBody>
          <a:bodyPr/>
          <a:lstStyle/>
          <a:p>
            <a:pPr algn="l"/>
            <a:r>
              <a:rPr lang="zh-CN" altLang="en-US" sz="3200" dirty="0" smtClean="0">
                <a:ea typeface="宋体" charset="-122"/>
              </a:rPr>
              <a:t>             目  录</a:t>
            </a:r>
            <a:endParaRPr lang="en-US" altLang="zh-CN" sz="3200" dirty="0">
              <a:ea typeface="宋体" charset="-122"/>
            </a:endParaRPr>
          </a:p>
        </p:txBody>
      </p:sp>
      <p:sp>
        <p:nvSpPr>
          <p:cNvPr id="2" name="矩形 1"/>
          <p:cNvSpPr/>
          <p:nvPr/>
        </p:nvSpPr>
        <p:spPr>
          <a:xfrm>
            <a:off x="4904580" y="38377"/>
            <a:ext cx="4131915" cy="461665"/>
          </a:xfrm>
          <a:prstGeom prst="rect">
            <a:avLst/>
          </a:prstGeom>
        </p:spPr>
        <p:txBody>
          <a:bodyPr wrap="square">
            <a:spAutoFit/>
          </a:bodyPr>
          <a:lstStyle/>
          <a:p>
            <a:r>
              <a:rPr lang="zh-CN" altLang="en-US" sz="2400" b="1" dirty="0" smtClean="0">
                <a:solidFill>
                  <a:schemeClr val="bg1"/>
                </a:solidFill>
                <a:ea typeface="宋体" charset="-122"/>
              </a:rPr>
              <a:t>医师定期考核信息管理系统</a:t>
            </a:r>
            <a:endParaRPr lang="zh-CN" altLang="en-US" sz="2400" b="1" dirty="0">
              <a:solidFill>
                <a:schemeClr val="bg1"/>
              </a:solidFill>
            </a:endParaRPr>
          </a:p>
        </p:txBody>
      </p:sp>
      <p:sp>
        <p:nvSpPr>
          <p:cNvPr id="13" name="Text Box 33"/>
          <p:cNvSpPr txBox="1">
            <a:spLocks noChangeArrowheads="1"/>
          </p:cNvSpPr>
          <p:nvPr/>
        </p:nvSpPr>
        <p:spPr bwMode="auto">
          <a:xfrm>
            <a:off x="714348" y="1428736"/>
            <a:ext cx="4587230"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zh-CN" altLang="en-US" sz="2400" dirty="0" smtClean="0">
                <a:ea typeface="宋体" charset="-122"/>
              </a:rPr>
              <a:t>医师操作特别注意事项：</a:t>
            </a:r>
            <a:endParaRPr lang="en-US" altLang="zh-CN" sz="2400" dirty="0">
              <a:ea typeface="宋体" charset="-122"/>
            </a:endParaRPr>
          </a:p>
        </p:txBody>
      </p:sp>
      <p:sp>
        <p:nvSpPr>
          <p:cNvPr id="14" name="Text Box 33"/>
          <p:cNvSpPr txBox="1">
            <a:spLocks noChangeArrowheads="1"/>
          </p:cNvSpPr>
          <p:nvPr/>
        </p:nvSpPr>
        <p:spPr bwMode="auto">
          <a:xfrm>
            <a:off x="857250" y="2092786"/>
            <a:ext cx="4587230"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altLang="zh-CN" sz="2000" dirty="0" smtClean="0">
                <a:solidFill>
                  <a:srgbClr val="FF0000"/>
                </a:solidFill>
                <a:ea typeface="宋体" charset="-122"/>
              </a:rPr>
              <a:t>1</a:t>
            </a:r>
            <a:r>
              <a:rPr lang="zh-CN" altLang="en-US" sz="2000" dirty="0" smtClean="0">
                <a:solidFill>
                  <a:srgbClr val="FF0000"/>
                </a:solidFill>
                <a:ea typeface="宋体" charset="-122"/>
              </a:rPr>
              <a:t>、浏览器 推荐 </a:t>
            </a:r>
            <a:r>
              <a:rPr lang="en-US" altLang="zh-CN" sz="2000" dirty="0" smtClean="0">
                <a:solidFill>
                  <a:srgbClr val="FF0000"/>
                </a:solidFill>
                <a:ea typeface="宋体" charset="-122"/>
              </a:rPr>
              <a:t>360</a:t>
            </a:r>
            <a:r>
              <a:rPr lang="zh-CN" altLang="en-US" sz="2000" dirty="0" smtClean="0">
                <a:solidFill>
                  <a:srgbClr val="FF0000"/>
                </a:solidFill>
                <a:ea typeface="宋体" charset="-122"/>
              </a:rPr>
              <a:t>极速模式</a:t>
            </a:r>
            <a:endParaRPr lang="en-US" altLang="zh-CN" sz="2000" dirty="0">
              <a:solidFill>
                <a:srgbClr val="FF0000"/>
              </a:solidFill>
              <a:ea typeface="宋体" charset="-122"/>
            </a:endParaRPr>
          </a:p>
        </p:txBody>
      </p:sp>
      <p:sp>
        <p:nvSpPr>
          <p:cNvPr id="15" name="Text Box 33"/>
          <p:cNvSpPr txBox="1">
            <a:spLocks noChangeArrowheads="1"/>
          </p:cNvSpPr>
          <p:nvPr/>
        </p:nvSpPr>
        <p:spPr bwMode="auto">
          <a:xfrm>
            <a:off x="837222" y="4336738"/>
            <a:ext cx="7795100" cy="707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r>
              <a:rPr lang="en-US" altLang="zh-CN" sz="2000" dirty="0" smtClean="0">
                <a:solidFill>
                  <a:srgbClr val="FF0000"/>
                </a:solidFill>
                <a:ea typeface="宋体" charset="-122"/>
              </a:rPr>
              <a:t>4</a:t>
            </a:r>
            <a:r>
              <a:rPr lang="zh-CN" altLang="en-US" sz="2000" dirty="0" smtClean="0">
                <a:solidFill>
                  <a:srgbClr val="FF0000"/>
                </a:solidFill>
                <a:ea typeface="宋体" charset="-122"/>
              </a:rPr>
              <a:t>、申请简易流程的标准以</a:t>
            </a:r>
            <a:r>
              <a:rPr lang="zh-CN" altLang="en-US" sz="2000" b="1" dirty="0" smtClean="0">
                <a:solidFill>
                  <a:srgbClr val="FF0000"/>
                </a:solidFill>
                <a:ea typeface="宋体" charset="-122"/>
              </a:rPr>
              <a:t>北京市定考办颁布的</a:t>
            </a:r>
            <a:r>
              <a:rPr lang="en-US" altLang="zh-CN" sz="2000" b="1" dirty="0" smtClean="0">
                <a:solidFill>
                  <a:srgbClr val="FF0000"/>
                </a:solidFill>
                <a:ea typeface="宋体" charset="-122"/>
              </a:rPr>
              <a:t>2016</a:t>
            </a:r>
            <a:r>
              <a:rPr lang="zh-CN" altLang="en-US" sz="2000" b="1" dirty="0" smtClean="0">
                <a:solidFill>
                  <a:srgbClr val="FF0000"/>
                </a:solidFill>
                <a:ea typeface="宋体" charset="-122"/>
              </a:rPr>
              <a:t>年的规定为准</a:t>
            </a:r>
            <a:r>
              <a:rPr lang="zh-CN" altLang="en-US" sz="2000" dirty="0" smtClean="0">
                <a:solidFill>
                  <a:srgbClr val="FF0000"/>
                </a:solidFill>
                <a:ea typeface="宋体" charset="-122"/>
              </a:rPr>
              <a:t>，申请简易流程的医师可以和和本单位的医生定期考核负责人多沟通</a:t>
            </a:r>
            <a:endParaRPr lang="en-US" altLang="zh-CN" sz="2000" dirty="0">
              <a:solidFill>
                <a:srgbClr val="FF0000"/>
              </a:solidFill>
              <a:ea typeface="宋体" charset="-122"/>
            </a:endParaRPr>
          </a:p>
        </p:txBody>
      </p:sp>
      <p:sp>
        <p:nvSpPr>
          <p:cNvPr id="16" name="Text Box 33"/>
          <p:cNvSpPr txBox="1">
            <a:spLocks noChangeArrowheads="1"/>
          </p:cNvSpPr>
          <p:nvPr/>
        </p:nvSpPr>
        <p:spPr bwMode="auto">
          <a:xfrm>
            <a:off x="852462" y="3571876"/>
            <a:ext cx="7323534"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altLang="zh-CN" sz="2000" dirty="0" smtClean="0">
                <a:solidFill>
                  <a:srgbClr val="FF0000"/>
                </a:solidFill>
                <a:ea typeface="宋体" charset="-122"/>
              </a:rPr>
              <a:t>3</a:t>
            </a:r>
            <a:r>
              <a:rPr lang="zh-CN" altLang="en-US" sz="2000" dirty="0" smtClean="0">
                <a:solidFill>
                  <a:srgbClr val="FF0000"/>
                </a:solidFill>
                <a:ea typeface="宋体" charset="-122"/>
              </a:rPr>
              <a:t>、用户名是执业许可证上的 身份证号码</a:t>
            </a:r>
            <a:endParaRPr lang="en-US" altLang="zh-CN" sz="2000" dirty="0">
              <a:solidFill>
                <a:srgbClr val="FF0000"/>
              </a:solidFill>
              <a:ea typeface="宋体" charset="-122"/>
            </a:endParaRPr>
          </a:p>
        </p:txBody>
      </p:sp>
      <p:sp>
        <p:nvSpPr>
          <p:cNvPr id="17" name="Text Box 33"/>
          <p:cNvSpPr txBox="1">
            <a:spLocks noChangeArrowheads="1"/>
          </p:cNvSpPr>
          <p:nvPr/>
        </p:nvSpPr>
        <p:spPr bwMode="auto">
          <a:xfrm>
            <a:off x="859914" y="5601434"/>
            <a:ext cx="7539558" cy="707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r>
              <a:rPr lang="en-US" altLang="zh-CN" sz="2000" dirty="0" smtClean="0">
                <a:solidFill>
                  <a:srgbClr val="FF0000"/>
                </a:solidFill>
                <a:ea typeface="宋体" charset="-122"/>
              </a:rPr>
              <a:t>5</a:t>
            </a:r>
            <a:r>
              <a:rPr lang="zh-CN" altLang="en-US" sz="2000" dirty="0" smtClean="0">
                <a:solidFill>
                  <a:srgbClr val="FF0000"/>
                </a:solidFill>
                <a:ea typeface="宋体" charset="-122"/>
              </a:rPr>
              <a:t>、已经提交申请考核之后，发现有错误信息，请及时联系本单位负责考核的老师，本单位可以将申请打回。</a:t>
            </a:r>
            <a:endParaRPr lang="en-US" altLang="zh-CN" sz="2000" dirty="0">
              <a:solidFill>
                <a:srgbClr val="FF0000"/>
              </a:solidFill>
              <a:ea typeface="宋体" charset="-122"/>
            </a:endParaRPr>
          </a:p>
        </p:txBody>
      </p:sp>
      <p:sp>
        <p:nvSpPr>
          <p:cNvPr id="20" name="Text Box 33"/>
          <p:cNvSpPr txBox="1">
            <a:spLocks noChangeArrowheads="1"/>
          </p:cNvSpPr>
          <p:nvPr/>
        </p:nvSpPr>
        <p:spPr bwMode="auto">
          <a:xfrm>
            <a:off x="848866" y="2776199"/>
            <a:ext cx="4587230"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altLang="zh-CN" sz="2000" dirty="0" smtClean="0">
                <a:solidFill>
                  <a:srgbClr val="FF0000"/>
                </a:solidFill>
                <a:ea typeface="宋体" charset="-122"/>
              </a:rPr>
              <a:t>2</a:t>
            </a:r>
            <a:r>
              <a:rPr lang="zh-CN" altLang="en-US" sz="2000" dirty="0" smtClean="0">
                <a:solidFill>
                  <a:srgbClr val="FF0000"/>
                </a:solidFill>
                <a:ea typeface="宋体" charset="-122"/>
              </a:rPr>
              <a:t>、下载操作说明的视频文件</a:t>
            </a:r>
            <a:endParaRPr lang="en-US" altLang="zh-CN" sz="2000" dirty="0">
              <a:solidFill>
                <a:srgbClr val="FF0000"/>
              </a:solidFill>
              <a:ea typeface="宋体" charset="-122"/>
            </a:endParaRPr>
          </a:p>
        </p:txBody>
      </p:sp>
    </p:spTree>
    <p:extLst>
      <p:ext uri="{BB962C8B-B14F-4D97-AF65-F5344CB8AC3E}">
        <p14:creationId xmlns="" xmlns:p14="http://schemas.microsoft.com/office/powerpoint/2010/main" val="10858326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81000" y="836712"/>
            <a:ext cx="8763000" cy="487362"/>
          </a:xfrm>
          <a:solidFill>
            <a:schemeClr val="accent1">
              <a:lumMod val="50000"/>
            </a:schemeClr>
          </a:solidFill>
        </p:spPr>
        <p:txBody>
          <a:bodyPr/>
          <a:lstStyle/>
          <a:p>
            <a:pPr algn="l"/>
            <a:r>
              <a:rPr lang="zh-CN" altLang="en-US" sz="3200" dirty="0" smtClean="0">
                <a:ea typeface="宋体" charset="-122"/>
              </a:rPr>
              <a:t>             目  录</a:t>
            </a:r>
            <a:endParaRPr lang="en-US" altLang="zh-CN" sz="3200" dirty="0">
              <a:ea typeface="宋体" charset="-122"/>
            </a:endParaRPr>
          </a:p>
        </p:txBody>
      </p:sp>
      <p:sp>
        <p:nvSpPr>
          <p:cNvPr id="2" name="矩形 1"/>
          <p:cNvSpPr/>
          <p:nvPr/>
        </p:nvSpPr>
        <p:spPr>
          <a:xfrm>
            <a:off x="4904580" y="38377"/>
            <a:ext cx="4131915" cy="461665"/>
          </a:xfrm>
          <a:prstGeom prst="rect">
            <a:avLst/>
          </a:prstGeom>
        </p:spPr>
        <p:txBody>
          <a:bodyPr wrap="square">
            <a:spAutoFit/>
          </a:bodyPr>
          <a:lstStyle/>
          <a:p>
            <a:r>
              <a:rPr lang="zh-CN" altLang="en-US" sz="2400" b="1" dirty="0" smtClean="0">
                <a:solidFill>
                  <a:schemeClr val="bg1"/>
                </a:solidFill>
                <a:ea typeface="宋体" charset="-122"/>
              </a:rPr>
              <a:t>医师定期考核信息管理系统</a:t>
            </a:r>
            <a:endParaRPr lang="zh-CN" altLang="en-US" sz="2400" b="1" dirty="0">
              <a:solidFill>
                <a:schemeClr val="bg1"/>
              </a:solidFill>
            </a:endParaRPr>
          </a:p>
        </p:txBody>
      </p:sp>
      <p:sp>
        <p:nvSpPr>
          <p:cNvPr id="4" name="灯片编号占位符 3"/>
          <p:cNvSpPr>
            <a:spLocks noGrp="1"/>
          </p:cNvSpPr>
          <p:nvPr>
            <p:ph type="sldNum" sz="quarter" idx="10"/>
          </p:nvPr>
        </p:nvSpPr>
        <p:spPr>
          <a:xfrm>
            <a:off x="8667916" y="6550980"/>
            <a:ext cx="475881" cy="262396"/>
          </a:xfrm>
        </p:spPr>
        <p:txBody>
          <a:bodyPr/>
          <a:lstStyle/>
          <a:p>
            <a:fld id="{3BA920C0-A35E-49EF-BBEE-37999590F932}" type="slidenum">
              <a:rPr lang="en-US" altLang="zh-CN" smtClean="0"/>
              <a:pPr/>
              <a:t>17</a:t>
            </a:fld>
            <a:endParaRPr lang="en-US" altLang="zh-CN" dirty="0"/>
          </a:p>
        </p:txBody>
      </p:sp>
      <p:sp>
        <p:nvSpPr>
          <p:cNvPr id="13" name="Text Box 33"/>
          <p:cNvSpPr txBox="1">
            <a:spLocks noChangeArrowheads="1"/>
          </p:cNvSpPr>
          <p:nvPr/>
        </p:nvSpPr>
        <p:spPr bwMode="auto">
          <a:xfrm>
            <a:off x="704850" y="1268760"/>
            <a:ext cx="4587230"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zh-CN" altLang="en-US" sz="2400" dirty="0" smtClean="0">
                <a:ea typeface="宋体" charset="-122"/>
              </a:rPr>
              <a:t>医师操作特别注意事项：</a:t>
            </a:r>
            <a:endParaRPr lang="en-US" altLang="zh-CN" sz="2400" dirty="0">
              <a:ea typeface="宋体" charset="-122"/>
            </a:endParaRPr>
          </a:p>
        </p:txBody>
      </p:sp>
      <p:sp>
        <p:nvSpPr>
          <p:cNvPr id="18" name="Text Box 33"/>
          <p:cNvSpPr txBox="1">
            <a:spLocks noChangeArrowheads="1"/>
          </p:cNvSpPr>
          <p:nvPr/>
        </p:nvSpPr>
        <p:spPr bwMode="auto">
          <a:xfrm>
            <a:off x="785786" y="2143116"/>
            <a:ext cx="8115621"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altLang="zh-CN" sz="2000" dirty="0" smtClean="0">
                <a:solidFill>
                  <a:srgbClr val="FF0000"/>
                </a:solidFill>
                <a:ea typeface="宋体" charset="-122"/>
              </a:rPr>
              <a:t>6</a:t>
            </a:r>
            <a:r>
              <a:rPr lang="zh-CN" altLang="en-US" sz="2000" dirty="0" smtClean="0">
                <a:solidFill>
                  <a:srgbClr val="FF0000"/>
                </a:solidFill>
                <a:ea typeface="宋体" charset="-122"/>
              </a:rPr>
              <a:t>、法律法规考试和 大内科考试在网上考试，其余考试不在网上考</a:t>
            </a:r>
            <a:endParaRPr lang="en-US" altLang="zh-CN" sz="2000" dirty="0">
              <a:solidFill>
                <a:srgbClr val="FF0000"/>
              </a:solidFill>
              <a:ea typeface="宋体" charset="-122"/>
            </a:endParaRPr>
          </a:p>
        </p:txBody>
      </p:sp>
      <p:sp>
        <p:nvSpPr>
          <p:cNvPr id="19" name="Text Box 33"/>
          <p:cNvSpPr txBox="1">
            <a:spLocks noChangeArrowheads="1"/>
          </p:cNvSpPr>
          <p:nvPr/>
        </p:nvSpPr>
        <p:spPr bwMode="auto">
          <a:xfrm>
            <a:off x="807230" y="2905512"/>
            <a:ext cx="7979612" cy="10156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r>
              <a:rPr lang="en-US" altLang="zh-CN" sz="2000" dirty="0" smtClean="0">
                <a:solidFill>
                  <a:srgbClr val="FF0000"/>
                </a:solidFill>
                <a:ea typeface="宋体" charset="-122"/>
              </a:rPr>
              <a:t>7</a:t>
            </a:r>
            <a:r>
              <a:rPr lang="zh-CN" altLang="en-US" sz="2000" dirty="0" smtClean="0">
                <a:solidFill>
                  <a:srgbClr val="FF0000"/>
                </a:solidFill>
                <a:ea typeface="宋体" charset="-122"/>
              </a:rPr>
              <a:t>、医师执业证书个人信息错误需要修改，请到区县卫生局在医师注册系统中修改或备案，本医师考核系统不能修改医师的关键信息（身份证号码、执业证书号码等）</a:t>
            </a:r>
            <a:endParaRPr lang="en-US" altLang="zh-CN" sz="2000" dirty="0">
              <a:solidFill>
                <a:srgbClr val="FF0000"/>
              </a:solidFill>
              <a:ea typeface="宋体" charset="-122"/>
            </a:endParaRPr>
          </a:p>
        </p:txBody>
      </p:sp>
      <p:sp>
        <p:nvSpPr>
          <p:cNvPr id="12" name="Text Box 33"/>
          <p:cNvSpPr txBox="1">
            <a:spLocks noChangeArrowheads="1"/>
          </p:cNvSpPr>
          <p:nvPr/>
        </p:nvSpPr>
        <p:spPr bwMode="auto">
          <a:xfrm>
            <a:off x="775308" y="4107184"/>
            <a:ext cx="8011534" cy="10156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r>
              <a:rPr lang="en-US" altLang="zh-CN" sz="2000" dirty="0" smtClean="0">
                <a:solidFill>
                  <a:srgbClr val="FF0000"/>
                </a:solidFill>
                <a:ea typeface="宋体" charset="-122"/>
              </a:rPr>
              <a:t>8</a:t>
            </a:r>
            <a:r>
              <a:rPr lang="zh-CN" altLang="en-US" sz="2000" dirty="0" smtClean="0">
                <a:solidFill>
                  <a:srgbClr val="FF0000"/>
                </a:solidFill>
                <a:ea typeface="宋体" charset="-122"/>
              </a:rPr>
              <a:t>、医师的注册单位是“北京市卫生计生委”的规培医师，医师信息确认中是否规培选</a:t>
            </a:r>
            <a:endParaRPr lang="en-US" altLang="zh-CN" sz="2000" dirty="0" smtClean="0">
              <a:solidFill>
                <a:srgbClr val="FF0000"/>
              </a:solidFill>
              <a:ea typeface="宋体" charset="-122"/>
            </a:endParaRPr>
          </a:p>
          <a:p>
            <a:pPr algn="just" eaLnBrk="0" hangingPunct="0"/>
            <a:r>
              <a:rPr lang="zh-CN" altLang="en-US" sz="2000" dirty="0" smtClean="0">
                <a:solidFill>
                  <a:srgbClr val="FF0000"/>
                </a:solidFill>
                <a:ea typeface="宋体" charset="-122"/>
              </a:rPr>
              <a:t>“是”；规培单位 填写 本人现在的规培单位全称。</a:t>
            </a:r>
            <a:endParaRPr lang="en-US" altLang="zh-CN" sz="2000" dirty="0">
              <a:solidFill>
                <a:srgbClr val="FF0000"/>
              </a:solidFill>
              <a:ea typeface="宋体" charset="-122"/>
            </a:endParaRPr>
          </a:p>
        </p:txBody>
      </p:sp>
      <p:sp>
        <p:nvSpPr>
          <p:cNvPr id="21" name="Text Box 33"/>
          <p:cNvSpPr txBox="1">
            <a:spLocks noChangeArrowheads="1"/>
          </p:cNvSpPr>
          <p:nvPr/>
        </p:nvSpPr>
        <p:spPr bwMode="auto">
          <a:xfrm>
            <a:off x="791990" y="5568672"/>
            <a:ext cx="8137728"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altLang="zh-CN" sz="2000" dirty="0" smtClean="0">
                <a:solidFill>
                  <a:srgbClr val="FF0000"/>
                </a:solidFill>
                <a:ea typeface="宋体" charset="-122"/>
              </a:rPr>
              <a:t>9</a:t>
            </a:r>
            <a:r>
              <a:rPr lang="zh-CN" altLang="en-US" sz="2000" dirty="0" smtClean="0">
                <a:solidFill>
                  <a:srgbClr val="FF0000"/>
                </a:solidFill>
                <a:ea typeface="宋体" charset="-122"/>
              </a:rPr>
              <a:t>、简易流程中年满</a:t>
            </a:r>
            <a:r>
              <a:rPr lang="en-US" altLang="zh-CN" sz="2000" dirty="0" smtClean="0">
                <a:solidFill>
                  <a:srgbClr val="FF0000"/>
                </a:solidFill>
                <a:ea typeface="宋体" charset="-122"/>
              </a:rPr>
              <a:t>70</a:t>
            </a:r>
            <a:r>
              <a:rPr lang="zh-CN" altLang="en-US" sz="2000" dirty="0" smtClean="0">
                <a:solidFill>
                  <a:srgbClr val="FF0000"/>
                </a:solidFill>
                <a:ea typeface="宋体" charset="-122"/>
              </a:rPr>
              <a:t>周岁，计算年龄的截止日期是：</a:t>
            </a:r>
            <a:r>
              <a:rPr lang="en-US" altLang="zh-CN" sz="2000" dirty="0" smtClean="0">
                <a:solidFill>
                  <a:srgbClr val="FF0000"/>
                </a:solidFill>
                <a:ea typeface="宋体" charset="-122"/>
              </a:rPr>
              <a:t>2015</a:t>
            </a:r>
            <a:r>
              <a:rPr lang="zh-CN" altLang="en-US" sz="2000" dirty="0" smtClean="0">
                <a:solidFill>
                  <a:srgbClr val="FF0000"/>
                </a:solidFill>
                <a:ea typeface="宋体" charset="-122"/>
              </a:rPr>
              <a:t>年</a:t>
            </a:r>
            <a:r>
              <a:rPr lang="en-US" altLang="zh-CN" sz="2000" dirty="0" smtClean="0">
                <a:solidFill>
                  <a:srgbClr val="FF0000"/>
                </a:solidFill>
                <a:ea typeface="宋体" charset="-122"/>
              </a:rPr>
              <a:t>12</a:t>
            </a:r>
            <a:r>
              <a:rPr lang="zh-CN" altLang="en-US" sz="2000" dirty="0" smtClean="0">
                <a:solidFill>
                  <a:srgbClr val="FF0000"/>
                </a:solidFill>
                <a:ea typeface="宋体" charset="-122"/>
              </a:rPr>
              <a:t>月</a:t>
            </a:r>
            <a:r>
              <a:rPr lang="en-US" altLang="zh-CN" sz="2000" dirty="0" smtClean="0">
                <a:solidFill>
                  <a:srgbClr val="FF0000"/>
                </a:solidFill>
                <a:ea typeface="宋体" charset="-122"/>
              </a:rPr>
              <a:t>31</a:t>
            </a:r>
            <a:r>
              <a:rPr lang="zh-CN" altLang="en-US" sz="2000" dirty="0" smtClean="0">
                <a:solidFill>
                  <a:srgbClr val="FF0000"/>
                </a:solidFill>
                <a:ea typeface="宋体" charset="-122"/>
              </a:rPr>
              <a:t>日</a:t>
            </a:r>
            <a:endParaRPr lang="en-US" altLang="zh-CN" sz="2000" dirty="0">
              <a:solidFill>
                <a:srgbClr val="FF0000"/>
              </a:solidFill>
              <a:ea typeface="宋体" charset="-122"/>
            </a:endParaRPr>
          </a:p>
        </p:txBody>
      </p:sp>
    </p:spTree>
    <p:extLst>
      <p:ext uri="{BB962C8B-B14F-4D97-AF65-F5344CB8AC3E}">
        <p14:creationId xmlns="" xmlns:p14="http://schemas.microsoft.com/office/powerpoint/2010/main" val="28106373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81000" y="836712"/>
            <a:ext cx="8763000" cy="487362"/>
          </a:xfrm>
          <a:solidFill>
            <a:schemeClr val="accent1">
              <a:lumMod val="50000"/>
            </a:schemeClr>
          </a:solidFill>
        </p:spPr>
        <p:txBody>
          <a:bodyPr/>
          <a:lstStyle/>
          <a:p>
            <a:pPr algn="l"/>
            <a:r>
              <a:rPr lang="zh-CN" altLang="en-US" sz="3200" dirty="0" smtClean="0">
                <a:ea typeface="宋体" charset="-122"/>
              </a:rPr>
              <a:t>             目  录</a:t>
            </a:r>
            <a:endParaRPr lang="en-US" altLang="zh-CN" sz="3200" dirty="0">
              <a:ea typeface="宋体" charset="-122"/>
            </a:endParaRPr>
          </a:p>
        </p:txBody>
      </p:sp>
      <p:grpSp>
        <p:nvGrpSpPr>
          <p:cNvPr id="61481" name="Group 41"/>
          <p:cNvGrpSpPr>
            <a:grpSpLocks/>
          </p:cNvGrpSpPr>
          <p:nvPr/>
        </p:nvGrpSpPr>
        <p:grpSpPr bwMode="auto">
          <a:xfrm>
            <a:off x="1981200" y="3771950"/>
            <a:ext cx="5410200" cy="665162"/>
            <a:chOff x="1248" y="3085"/>
            <a:chExt cx="3408" cy="419"/>
          </a:xfrm>
        </p:grpSpPr>
        <p:grpSp>
          <p:nvGrpSpPr>
            <p:cNvPr id="61468" name="Group 28"/>
            <p:cNvGrpSpPr>
              <a:grpSpLocks/>
            </p:cNvGrpSpPr>
            <p:nvPr/>
          </p:nvGrpSpPr>
          <p:grpSpPr bwMode="auto">
            <a:xfrm>
              <a:off x="1248" y="3085"/>
              <a:ext cx="480" cy="419"/>
              <a:chOff x="3174" y="2656"/>
              <a:chExt cx="1549" cy="1351"/>
            </a:xfrm>
          </p:grpSpPr>
          <p:sp>
            <p:nvSpPr>
              <p:cNvPr id="61469" name="AutoShape 29"/>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 xmlns:a14="http://schemas.microsoft.com/office/drawing/2010/main" w="9525">
                    <a:solidFill>
                      <a:srgbClr val="C0C0C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470" name="AutoShape 30"/>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471" name="AutoShape 31"/>
              <p:cNvSpPr>
                <a:spLocks noChangeArrowheads="1"/>
              </p:cNvSpPr>
              <p:nvPr/>
            </p:nvSpPr>
            <p:spPr bwMode="gray">
              <a:xfrm>
                <a:off x="3264" y="2736"/>
                <a:ext cx="1350" cy="1168"/>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bg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61475" name="Line 35"/>
            <p:cNvSpPr>
              <a:spLocks noChangeShapeType="1"/>
            </p:cNvSpPr>
            <p:nvPr/>
          </p:nvSpPr>
          <p:spPr bwMode="auto">
            <a:xfrm>
              <a:off x="1632" y="3469"/>
              <a:ext cx="3024" cy="0"/>
            </a:xfrm>
            <a:prstGeom prst="line">
              <a:avLst/>
            </a:prstGeom>
            <a:noFill/>
            <a:ln w="25400">
              <a:solidFill>
                <a:schemeClr val="folHlink"/>
              </a:solidFill>
              <a:prstDash val="sysDot"/>
              <a:round/>
              <a:headEnd/>
              <a:tailEnd type="oval"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476" name="Text Box 36"/>
            <p:cNvSpPr txBox="1">
              <a:spLocks noChangeArrowheads="1"/>
            </p:cNvSpPr>
            <p:nvPr/>
          </p:nvSpPr>
          <p:spPr bwMode="auto">
            <a:xfrm>
              <a:off x="2256" y="3133"/>
              <a:ext cx="1667" cy="2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zh-CN" altLang="en-US" sz="2400" dirty="0">
                  <a:ea typeface="宋体" charset="-122"/>
                </a:rPr>
                <a:t>医疗机构功能说明</a:t>
              </a:r>
              <a:endParaRPr lang="en-US" altLang="zh-CN" sz="2400" dirty="0">
                <a:ea typeface="宋体" charset="-122"/>
              </a:endParaRPr>
            </a:p>
          </p:txBody>
        </p:sp>
        <p:sp>
          <p:nvSpPr>
            <p:cNvPr id="61477" name="Text Box 37"/>
            <p:cNvSpPr txBox="1">
              <a:spLocks noChangeArrowheads="1"/>
            </p:cNvSpPr>
            <p:nvPr/>
          </p:nvSpPr>
          <p:spPr bwMode="gray">
            <a:xfrm>
              <a:off x="1327" y="3147"/>
              <a:ext cx="311" cy="2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zh-CN" altLang="en-US" sz="2400" b="1" dirty="0" smtClean="0">
                  <a:solidFill>
                    <a:schemeClr val="bg1"/>
                  </a:solidFill>
                  <a:ea typeface="宋体" charset="-122"/>
                </a:rPr>
                <a:t>三</a:t>
              </a:r>
              <a:endParaRPr lang="en-US" altLang="zh-CN" sz="2400" b="1" dirty="0">
                <a:solidFill>
                  <a:schemeClr val="bg1"/>
                </a:solidFill>
                <a:ea typeface="宋体" charset="-122"/>
              </a:endParaRPr>
            </a:p>
          </p:txBody>
        </p:sp>
      </p:grpSp>
      <p:sp>
        <p:nvSpPr>
          <p:cNvPr id="2" name="矩形 1"/>
          <p:cNvSpPr/>
          <p:nvPr/>
        </p:nvSpPr>
        <p:spPr>
          <a:xfrm>
            <a:off x="4904580" y="38377"/>
            <a:ext cx="4131915" cy="461665"/>
          </a:xfrm>
          <a:prstGeom prst="rect">
            <a:avLst/>
          </a:prstGeom>
        </p:spPr>
        <p:txBody>
          <a:bodyPr wrap="square">
            <a:spAutoFit/>
          </a:bodyPr>
          <a:lstStyle/>
          <a:p>
            <a:r>
              <a:rPr lang="zh-CN" altLang="en-US" sz="2400" b="1" dirty="0" smtClean="0">
                <a:solidFill>
                  <a:schemeClr val="bg1"/>
                </a:solidFill>
                <a:ea typeface="宋体" charset="-122"/>
              </a:rPr>
              <a:t>医师定期考核信息管理系统</a:t>
            </a:r>
            <a:endParaRPr lang="zh-CN" altLang="en-US" sz="2400" b="1" dirty="0">
              <a:solidFill>
                <a:schemeClr val="bg1"/>
              </a:solidFill>
            </a:endParaRPr>
          </a:p>
        </p:txBody>
      </p:sp>
      <p:sp>
        <p:nvSpPr>
          <p:cNvPr id="4" name="灯片编号占位符 3"/>
          <p:cNvSpPr>
            <a:spLocks noGrp="1"/>
          </p:cNvSpPr>
          <p:nvPr>
            <p:ph type="sldNum" sz="quarter" idx="10"/>
          </p:nvPr>
        </p:nvSpPr>
        <p:spPr/>
        <p:txBody>
          <a:bodyPr/>
          <a:lstStyle/>
          <a:p>
            <a:fld id="{3BA920C0-A35E-49EF-BBEE-37999590F932}" type="slidenum">
              <a:rPr lang="en-US" altLang="zh-CN" smtClean="0"/>
              <a:pPr/>
              <a:t>18</a:t>
            </a:fld>
            <a:endParaRPr lang="en-US" altLang="zh-CN" dirty="0"/>
          </a:p>
        </p:txBody>
      </p:sp>
    </p:spTree>
    <p:extLst>
      <p:ext uri="{BB962C8B-B14F-4D97-AF65-F5344CB8AC3E}">
        <p14:creationId xmlns="" xmlns:p14="http://schemas.microsoft.com/office/powerpoint/2010/main" val="2255168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chor="t"/>
          <a:lstStyle/>
          <a:p>
            <a:r>
              <a:rPr lang="zh-CN" altLang="en-US" sz="2800" dirty="0">
                <a:ea typeface="宋体" charset="-122"/>
              </a:rPr>
              <a:t>三</a:t>
            </a:r>
            <a:r>
              <a:rPr lang="en-US" altLang="zh-CN" sz="2800" dirty="0" smtClean="0">
                <a:ea typeface="宋体" charset="-122"/>
              </a:rPr>
              <a:t>.  </a:t>
            </a:r>
            <a:r>
              <a:rPr lang="zh-CN" altLang="en-US" sz="2800" dirty="0" smtClean="0">
                <a:ea typeface="宋体" charset="-122"/>
              </a:rPr>
              <a:t>医疗机构功能说明</a:t>
            </a:r>
            <a:endParaRPr lang="en-US" altLang="zh-CN" sz="2800" dirty="0">
              <a:ea typeface="宋体" charset="-122"/>
            </a:endParaRPr>
          </a:p>
        </p:txBody>
      </p:sp>
      <p:sp>
        <p:nvSpPr>
          <p:cNvPr id="4" name="灯片编号占位符 3"/>
          <p:cNvSpPr>
            <a:spLocks noGrp="1"/>
          </p:cNvSpPr>
          <p:nvPr>
            <p:ph type="sldNum" sz="quarter" idx="10"/>
          </p:nvPr>
        </p:nvSpPr>
        <p:spPr/>
        <p:txBody>
          <a:bodyPr/>
          <a:lstStyle/>
          <a:p>
            <a:fld id="{3BA920C0-A35E-49EF-BBEE-37999590F932}" type="slidenum">
              <a:rPr lang="en-US" altLang="zh-CN" smtClean="0"/>
              <a:pPr/>
              <a:t>19</a:t>
            </a:fld>
            <a:endParaRPr lang="en-US" altLang="zh-CN" dirty="0"/>
          </a:p>
        </p:txBody>
      </p:sp>
      <p:sp>
        <p:nvSpPr>
          <p:cNvPr id="11" name="矩形 10"/>
          <p:cNvSpPr/>
          <p:nvPr/>
        </p:nvSpPr>
        <p:spPr>
          <a:xfrm>
            <a:off x="4904580" y="38377"/>
            <a:ext cx="4131915" cy="461665"/>
          </a:xfrm>
          <a:prstGeom prst="rect">
            <a:avLst/>
          </a:prstGeom>
        </p:spPr>
        <p:txBody>
          <a:bodyPr wrap="square">
            <a:spAutoFit/>
          </a:bodyPr>
          <a:lstStyle/>
          <a:p>
            <a:r>
              <a:rPr lang="zh-CN" altLang="en-US" sz="2400" b="1" dirty="0" smtClean="0">
                <a:solidFill>
                  <a:schemeClr val="bg1"/>
                </a:solidFill>
                <a:ea typeface="宋体" charset="-122"/>
              </a:rPr>
              <a:t>医师定期考核信息管理系统</a:t>
            </a:r>
            <a:endParaRPr lang="zh-CN" altLang="en-US" sz="2400" b="1" dirty="0">
              <a:solidFill>
                <a:schemeClr val="bg1"/>
              </a:solidFill>
            </a:endParaRPr>
          </a:p>
        </p:txBody>
      </p:sp>
      <p:grpSp>
        <p:nvGrpSpPr>
          <p:cNvPr id="14" name="Group 3"/>
          <p:cNvGrpSpPr>
            <a:grpSpLocks/>
          </p:cNvGrpSpPr>
          <p:nvPr/>
        </p:nvGrpSpPr>
        <p:grpSpPr bwMode="auto">
          <a:xfrm>
            <a:off x="413468" y="1310788"/>
            <a:ext cx="4014516" cy="914456"/>
            <a:chOff x="912" y="1008"/>
            <a:chExt cx="3290" cy="1078"/>
          </a:xfrm>
        </p:grpSpPr>
        <p:sp>
          <p:nvSpPr>
            <p:cNvPr id="15" name="AutoShape 4"/>
            <p:cNvSpPr>
              <a:spLocks noChangeArrowheads="1"/>
            </p:cNvSpPr>
            <p:nvPr/>
          </p:nvSpPr>
          <p:spPr bwMode="gray">
            <a:xfrm>
              <a:off x="912" y="1008"/>
              <a:ext cx="3290" cy="631"/>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zh-CN" altLang="en-US"/>
            </a:p>
          </p:txBody>
        </p:sp>
        <p:sp>
          <p:nvSpPr>
            <p:cNvPr id="16" name="Text Box 9"/>
            <p:cNvSpPr txBox="1">
              <a:spLocks noChangeArrowheads="1"/>
            </p:cNvSpPr>
            <p:nvPr/>
          </p:nvSpPr>
          <p:spPr bwMode="gray">
            <a:xfrm>
              <a:off x="1095" y="1106"/>
              <a:ext cx="2928" cy="9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zh-CN" sz="2400" b="1" dirty="0" smtClean="0">
                  <a:solidFill>
                    <a:srgbClr val="C00000"/>
                  </a:solidFill>
                  <a:ea typeface="宋体" charset="-122"/>
                </a:rPr>
                <a:t>1</a:t>
              </a:r>
              <a:r>
                <a:rPr lang="zh-CN" altLang="en-US" sz="2400" b="1" dirty="0" smtClean="0">
                  <a:solidFill>
                    <a:srgbClr val="C00000"/>
                  </a:solidFill>
                  <a:ea typeface="宋体" charset="-122"/>
                </a:rPr>
                <a:t>、医疗机构功能列表</a:t>
              </a:r>
              <a:endParaRPr lang="en-US" altLang="zh-CN" sz="2400" b="1" dirty="0">
                <a:solidFill>
                  <a:srgbClr val="C00000"/>
                </a:solidFill>
                <a:ea typeface="宋体" charset="-122"/>
              </a:endParaRPr>
            </a:p>
          </p:txBody>
        </p:sp>
      </p:grpSp>
      <p:pic>
        <p:nvPicPr>
          <p:cNvPr id="5124"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57368" y="2239706"/>
            <a:ext cx="4994752" cy="38535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9" name="椭圆 18"/>
          <p:cNvSpPr/>
          <p:nvPr/>
        </p:nvSpPr>
        <p:spPr>
          <a:xfrm>
            <a:off x="1691680" y="3645024"/>
            <a:ext cx="720080" cy="79208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 Box 33"/>
          <p:cNvSpPr txBox="1">
            <a:spLocks noChangeArrowheads="1"/>
          </p:cNvSpPr>
          <p:nvPr/>
        </p:nvSpPr>
        <p:spPr bwMode="auto">
          <a:xfrm>
            <a:off x="2722064" y="3789040"/>
            <a:ext cx="5594351" cy="1015663"/>
          </a:xfrm>
          <a:prstGeom prst="rect">
            <a:avLst/>
          </a:prstGeom>
          <a:solidFill>
            <a:srgbClr val="FFFFFF"/>
          </a:solidFill>
          <a:ln w="9525" algn="ctr">
            <a:solidFill>
              <a:srgbClr val="C00000"/>
            </a:solidFill>
            <a:miter lim="800000"/>
            <a:headEnd/>
            <a:tailEnd/>
          </a:ln>
          <a:effectLst/>
          <a:extLst/>
        </p:spPr>
        <p:txBody>
          <a:bodyPr wrap="square">
            <a:spAutoFit/>
          </a:bodyPr>
          <a:lstStyle/>
          <a:p>
            <a:pPr eaLnBrk="0" hangingPunct="0">
              <a:lnSpc>
                <a:spcPct val="150000"/>
              </a:lnSpc>
            </a:pPr>
            <a:r>
              <a:rPr lang="zh-CN" altLang="en-US" sz="2000" b="1" dirty="0" smtClean="0">
                <a:solidFill>
                  <a:srgbClr val="C00000"/>
                </a:solidFill>
                <a:ea typeface="宋体" charset="-122"/>
              </a:rPr>
              <a:t>登录系统之后，点击  向下箭头的图标，看到具体的功能</a:t>
            </a:r>
            <a:endParaRPr lang="en-US" altLang="zh-CN" sz="2000" b="1" dirty="0">
              <a:solidFill>
                <a:srgbClr val="C00000"/>
              </a:solidFill>
              <a:ea typeface="宋体" charset="-122"/>
            </a:endParaRPr>
          </a:p>
        </p:txBody>
      </p:sp>
    </p:spTree>
    <p:extLst>
      <p:ext uri="{BB962C8B-B14F-4D97-AF65-F5344CB8AC3E}">
        <p14:creationId xmlns="" xmlns:p14="http://schemas.microsoft.com/office/powerpoint/2010/main" val="19230798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81000" y="836712"/>
            <a:ext cx="8763000" cy="487362"/>
          </a:xfrm>
          <a:solidFill>
            <a:schemeClr val="accent1">
              <a:lumMod val="50000"/>
            </a:schemeClr>
          </a:solidFill>
        </p:spPr>
        <p:txBody>
          <a:bodyPr/>
          <a:lstStyle/>
          <a:p>
            <a:pPr algn="l"/>
            <a:r>
              <a:rPr lang="zh-CN" altLang="en-US" sz="3200" dirty="0" smtClean="0">
                <a:ea typeface="宋体" charset="-122"/>
              </a:rPr>
              <a:t>             目  录</a:t>
            </a:r>
            <a:endParaRPr lang="en-US" altLang="zh-CN" sz="3200" dirty="0">
              <a:ea typeface="宋体" charset="-122"/>
            </a:endParaRPr>
          </a:p>
        </p:txBody>
      </p:sp>
      <p:grpSp>
        <p:nvGrpSpPr>
          <p:cNvPr id="61479" name="Group 39"/>
          <p:cNvGrpSpPr>
            <a:grpSpLocks/>
          </p:cNvGrpSpPr>
          <p:nvPr/>
        </p:nvGrpSpPr>
        <p:grpSpPr bwMode="auto">
          <a:xfrm>
            <a:off x="1981200" y="1965375"/>
            <a:ext cx="5410200" cy="665162"/>
            <a:chOff x="1248" y="1947"/>
            <a:chExt cx="3408" cy="419"/>
          </a:xfrm>
        </p:grpSpPr>
        <p:grpSp>
          <p:nvGrpSpPr>
            <p:cNvPr id="61454" name="Group 14"/>
            <p:cNvGrpSpPr>
              <a:grpSpLocks/>
            </p:cNvGrpSpPr>
            <p:nvPr/>
          </p:nvGrpSpPr>
          <p:grpSpPr bwMode="auto">
            <a:xfrm>
              <a:off x="1248" y="1947"/>
              <a:ext cx="480" cy="419"/>
              <a:chOff x="3174" y="2656"/>
              <a:chExt cx="1549" cy="1351"/>
            </a:xfrm>
          </p:grpSpPr>
          <p:sp>
            <p:nvSpPr>
              <p:cNvPr id="61455" name="AutoShape 15"/>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 xmlns:a14="http://schemas.microsoft.com/office/drawing/2010/main" w="9525">
                    <a:solidFill>
                      <a:srgbClr val="C0C0C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456" name="AutoShape 16"/>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457" name="AutoShape 17"/>
              <p:cNvSpPr>
                <a:spLocks noChangeArrowheads="1"/>
              </p:cNvSpPr>
              <p:nvPr/>
            </p:nvSpPr>
            <p:spPr bwMode="gray">
              <a:xfrm>
                <a:off x="3264" y="2736"/>
                <a:ext cx="1350" cy="1168"/>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bg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61461" name="Line 21"/>
            <p:cNvSpPr>
              <a:spLocks noChangeShapeType="1"/>
            </p:cNvSpPr>
            <p:nvPr/>
          </p:nvSpPr>
          <p:spPr bwMode="auto">
            <a:xfrm>
              <a:off x="1632" y="2331"/>
              <a:ext cx="3024" cy="0"/>
            </a:xfrm>
            <a:prstGeom prst="line">
              <a:avLst/>
            </a:prstGeom>
            <a:noFill/>
            <a:ln w="25400">
              <a:solidFill>
                <a:schemeClr val="folHlink"/>
              </a:solidFill>
              <a:prstDash val="sysDot"/>
              <a:round/>
              <a:headEnd/>
              <a:tailEnd type="oval"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462" name="Text Box 22"/>
            <p:cNvSpPr txBox="1">
              <a:spLocks noChangeArrowheads="1"/>
            </p:cNvSpPr>
            <p:nvPr/>
          </p:nvSpPr>
          <p:spPr bwMode="auto">
            <a:xfrm>
              <a:off x="2256" y="1995"/>
              <a:ext cx="1280" cy="2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zh-CN" altLang="en-US" sz="2400" dirty="0" smtClean="0">
                  <a:ea typeface="宋体" charset="-122"/>
                </a:rPr>
                <a:t>系统</a:t>
              </a:r>
              <a:r>
                <a:rPr lang="zh-CN" altLang="en-US" sz="2400" dirty="0">
                  <a:ea typeface="宋体" charset="-122"/>
                </a:rPr>
                <a:t>应用准备</a:t>
              </a:r>
              <a:endParaRPr lang="en-US" altLang="zh-CN" sz="2400" dirty="0">
                <a:ea typeface="宋体" charset="-122"/>
              </a:endParaRPr>
            </a:p>
          </p:txBody>
        </p:sp>
        <p:sp>
          <p:nvSpPr>
            <p:cNvPr id="61463" name="Text Box 23"/>
            <p:cNvSpPr txBox="1">
              <a:spLocks noChangeArrowheads="1"/>
            </p:cNvSpPr>
            <p:nvPr/>
          </p:nvSpPr>
          <p:spPr bwMode="gray">
            <a:xfrm>
              <a:off x="1327" y="2009"/>
              <a:ext cx="311" cy="2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zh-CN" altLang="en-US" sz="2400" b="1" dirty="0" smtClean="0">
                  <a:solidFill>
                    <a:schemeClr val="bg1"/>
                  </a:solidFill>
                  <a:ea typeface="宋体" charset="-122"/>
                </a:rPr>
                <a:t>一</a:t>
              </a:r>
              <a:endParaRPr lang="en-US" altLang="zh-CN" sz="2400" b="1" dirty="0">
                <a:solidFill>
                  <a:schemeClr val="bg1"/>
                </a:solidFill>
                <a:ea typeface="宋体" charset="-122"/>
              </a:endParaRPr>
            </a:p>
          </p:txBody>
        </p:sp>
      </p:grpSp>
      <p:grpSp>
        <p:nvGrpSpPr>
          <p:cNvPr id="61480" name="Group 40"/>
          <p:cNvGrpSpPr>
            <a:grpSpLocks/>
          </p:cNvGrpSpPr>
          <p:nvPr/>
        </p:nvGrpSpPr>
        <p:grpSpPr bwMode="auto">
          <a:xfrm>
            <a:off x="1981200" y="2857550"/>
            <a:ext cx="5410200" cy="665162"/>
            <a:chOff x="1248" y="2509"/>
            <a:chExt cx="3408" cy="419"/>
          </a:xfrm>
        </p:grpSpPr>
        <p:grpSp>
          <p:nvGrpSpPr>
            <p:cNvPr id="61464" name="Group 24"/>
            <p:cNvGrpSpPr>
              <a:grpSpLocks/>
            </p:cNvGrpSpPr>
            <p:nvPr/>
          </p:nvGrpSpPr>
          <p:grpSpPr bwMode="auto">
            <a:xfrm>
              <a:off x="1248" y="2509"/>
              <a:ext cx="480" cy="419"/>
              <a:chOff x="1110" y="2656"/>
              <a:chExt cx="1549" cy="1351"/>
            </a:xfrm>
          </p:grpSpPr>
          <p:sp>
            <p:nvSpPr>
              <p:cNvPr id="61465" name="AutoShape 25"/>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 xmlns:a14="http://schemas.microsoft.com/office/drawing/2010/main" w="9525">
                    <a:solidFill>
                      <a:srgbClr val="C0C0C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466" name="AutoShape 26"/>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467" name="AutoShape 27"/>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61472" name="Line 32"/>
            <p:cNvSpPr>
              <a:spLocks noChangeShapeType="1"/>
            </p:cNvSpPr>
            <p:nvPr/>
          </p:nvSpPr>
          <p:spPr bwMode="auto">
            <a:xfrm>
              <a:off x="1632" y="2893"/>
              <a:ext cx="3024" cy="0"/>
            </a:xfrm>
            <a:prstGeom prst="line">
              <a:avLst/>
            </a:prstGeom>
            <a:noFill/>
            <a:ln w="25400">
              <a:solidFill>
                <a:schemeClr val="folHlink"/>
              </a:solidFill>
              <a:prstDash val="sysDot"/>
              <a:round/>
              <a:headEnd/>
              <a:tailEnd type="oval"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473" name="Text Box 33"/>
            <p:cNvSpPr txBox="1">
              <a:spLocks noChangeArrowheads="1"/>
            </p:cNvSpPr>
            <p:nvPr/>
          </p:nvSpPr>
          <p:spPr bwMode="auto">
            <a:xfrm>
              <a:off x="2256" y="2557"/>
              <a:ext cx="1280" cy="2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zh-CN" altLang="en-US" sz="2400" dirty="0" smtClean="0">
                  <a:ea typeface="宋体" charset="-122"/>
                </a:rPr>
                <a:t>医师功能说明</a:t>
              </a:r>
              <a:endParaRPr lang="en-US" altLang="zh-CN" sz="2400" dirty="0">
                <a:ea typeface="宋体" charset="-122"/>
              </a:endParaRPr>
            </a:p>
          </p:txBody>
        </p:sp>
        <p:sp>
          <p:nvSpPr>
            <p:cNvPr id="61474" name="Text Box 34"/>
            <p:cNvSpPr txBox="1">
              <a:spLocks noChangeArrowheads="1"/>
            </p:cNvSpPr>
            <p:nvPr/>
          </p:nvSpPr>
          <p:spPr bwMode="gray">
            <a:xfrm>
              <a:off x="1327" y="2571"/>
              <a:ext cx="311" cy="2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zh-CN" altLang="en-US" sz="2400" b="1" dirty="0" smtClean="0">
                  <a:solidFill>
                    <a:schemeClr val="bg1"/>
                  </a:solidFill>
                  <a:ea typeface="宋体" charset="-122"/>
                </a:rPr>
                <a:t>二</a:t>
              </a:r>
              <a:endParaRPr lang="en-US" altLang="zh-CN" sz="2400" b="1" dirty="0">
                <a:solidFill>
                  <a:schemeClr val="bg1"/>
                </a:solidFill>
                <a:ea typeface="宋体" charset="-122"/>
              </a:endParaRPr>
            </a:p>
          </p:txBody>
        </p:sp>
      </p:grpSp>
      <p:grpSp>
        <p:nvGrpSpPr>
          <p:cNvPr id="61481" name="Group 41"/>
          <p:cNvGrpSpPr>
            <a:grpSpLocks/>
          </p:cNvGrpSpPr>
          <p:nvPr/>
        </p:nvGrpSpPr>
        <p:grpSpPr bwMode="auto">
          <a:xfrm>
            <a:off x="1981200" y="3771950"/>
            <a:ext cx="5410200" cy="665162"/>
            <a:chOff x="1248" y="3085"/>
            <a:chExt cx="3408" cy="419"/>
          </a:xfrm>
        </p:grpSpPr>
        <p:grpSp>
          <p:nvGrpSpPr>
            <p:cNvPr id="61468" name="Group 28"/>
            <p:cNvGrpSpPr>
              <a:grpSpLocks/>
            </p:cNvGrpSpPr>
            <p:nvPr/>
          </p:nvGrpSpPr>
          <p:grpSpPr bwMode="auto">
            <a:xfrm>
              <a:off x="1248" y="3085"/>
              <a:ext cx="480" cy="419"/>
              <a:chOff x="3174" y="2656"/>
              <a:chExt cx="1549" cy="1351"/>
            </a:xfrm>
          </p:grpSpPr>
          <p:sp>
            <p:nvSpPr>
              <p:cNvPr id="61469" name="AutoShape 29"/>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 xmlns:a14="http://schemas.microsoft.com/office/drawing/2010/main" w="9525">
                    <a:solidFill>
                      <a:srgbClr val="C0C0C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470" name="AutoShape 30"/>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471" name="AutoShape 31"/>
              <p:cNvSpPr>
                <a:spLocks noChangeArrowheads="1"/>
              </p:cNvSpPr>
              <p:nvPr/>
            </p:nvSpPr>
            <p:spPr bwMode="gray">
              <a:xfrm>
                <a:off x="3264" y="2736"/>
                <a:ext cx="1350" cy="1168"/>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bg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61475" name="Line 35"/>
            <p:cNvSpPr>
              <a:spLocks noChangeShapeType="1"/>
            </p:cNvSpPr>
            <p:nvPr/>
          </p:nvSpPr>
          <p:spPr bwMode="auto">
            <a:xfrm>
              <a:off x="1632" y="3469"/>
              <a:ext cx="3024" cy="0"/>
            </a:xfrm>
            <a:prstGeom prst="line">
              <a:avLst/>
            </a:prstGeom>
            <a:noFill/>
            <a:ln w="25400">
              <a:solidFill>
                <a:schemeClr val="folHlink"/>
              </a:solidFill>
              <a:prstDash val="sysDot"/>
              <a:round/>
              <a:headEnd/>
              <a:tailEnd type="oval"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476" name="Text Box 36"/>
            <p:cNvSpPr txBox="1">
              <a:spLocks noChangeArrowheads="1"/>
            </p:cNvSpPr>
            <p:nvPr/>
          </p:nvSpPr>
          <p:spPr bwMode="auto">
            <a:xfrm>
              <a:off x="2256" y="3133"/>
              <a:ext cx="1667" cy="2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zh-CN" altLang="en-US" sz="2400" dirty="0">
                  <a:ea typeface="宋体" charset="-122"/>
                </a:rPr>
                <a:t>医疗机构功能说明</a:t>
              </a:r>
              <a:endParaRPr lang="en-US" altLang="zh-CN" sz="2400" dirty="0">
                <a:ea typeface="宋体" charset="-122"/>
              </a:endParaRPr>
            </a:p>
          </p:txBody>
        </p:sp>
        <p:sp>
          <p:nvSpPr>
            <p:cNvPr id="61477" name="Text Box 37"/>
            <p:cNvSpPr txBox="1">
              <a:spLocks noChangeArrowheads="1"/>
            </p:cNvSpPr>
            <p:nvPr/>
          </p:nvSpPr>
          <p:spPr bwMode="gray">
            <a:xfrm>
              <a:off x="1327" y="3147"/>
              <a:ext cx="311" cy="2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zh-CN" altLang="en-US" sz="2400" b="1" dirty="0" smtClean="0">
                  <a:solidFill>
                    <a:schemeClr val="bg1"/>
                  </a:solidFill>
                  <a:ea typeface="宋体" charset="-122"/>
                </a:rPr>
                <a:t>三</a:t>
              </a:r>
              <a:endParaRPr lang="en-US" altLang="zh-CN" sz="2400" b="1" dirty="0">
                <a:solidFill>
                  <a:schemeClr val="bg1"/>
                </a:solidFill>
                <a:ea typeface="宋体" charset="-122"/>
              </a:endParaRPr>
            </a:p>
          </p:txBody>
        </p:sp>
      </p:grpSp>
      <p:sp>
        <p:nvSpPr>
          <p:cNvPr id="2" name="矩形 1"/>
          <p:cNvSpPr/>
          <p:nvPr/>
        </p:nvSpPr>
        <p:spPr>
          <a:xfrm>
            <a:off x="4904580" y="38377"/>
            <a:ext cx="4131915" cy="461665"/>
          </a:xfrm>
          <a:prstGeom prst="rect">
            <a:avLst/>
          </a:prstGeom>
        </p:spPr>
        <p:txBody>
          <a:bodyPr wrap="square">
            <a:spAutoFit/>
          </a:bodyPr>
          <a:lstStyle/>
          <a:p>
            <a:r>
              <a:rPr lang="zh-CN" altLang="en-US" sz="2400" b="1" dirty="0" smtClean="0">
                <a:solidFill>
                  <a:schemeClr val="bg1"/>
                </a:solidFill>
                <a:ea typeface="宋体" charset="-122"/>
              </a:rPr>
              <a:t>医师定期考核信息管理系统</a:t>
            </a:r>
            <a:endParaRPr lang="zh-CN" altLang="en-US" sz="2400" b="1" dirty="0">
              <a:solidFill>
                <a:schemeClr val="bg1"/>
              </a:solidFill>
            </a:endParaRPr>
          </a:p>
        </p:txBody>
      </p:sp>
      <p:grpSp>
        <p:nvGrpSpPr>
          <p:cNvPr id="36" name="Group 40"/>
          <p:cNvGrpSpPr>
            <a:grpSpLocks/>
          </p:cNvGrpSpPr>
          <p:nvPr/>
        </p:nvGrpSpPr>
        <p:grpSpPr bwMode="auto">
          <a:xfrm>
            <a:off x="2013092" y="4801766"/>
            <a:ext cx="5410200" cy="665162"/>
            <a:chOff x="1248" y="2509"/>
            <a:chExt cx="3408" cy="419"/>
          </a:xfrm>
        </p:grpSpPr>
        <p:grpSp>
          <p:nvGrpSpPr>
            <p:cNvPr id="37" name="Group 24"/>
            <p:cNvGrpSpPr>
              <a:grpSpLocks/>
            </p:cNvGrpSpPr>
            <p:nvPr/>
          </p:nvGrpSpPr>
          <p:grpSpPr bwMode="auto">
            <a:xfrm>
              <a:off x="1248" y="2509"/>
              <a:ext cx="480" cy="419"/>
              <a:chOff x="1110" y="2656"/>
              <a:chExt cx="1549" cy="1351"/>
            </a:xfrm>
          </p:grpSpPr>
          <p:sp>
            <p:nvSpPr>
              <p:cNvPr id="41" name="AutoShape 25"/>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 xmlns:a14="http://schemas.microsoft.com/office/drawing/2010/main" w="9525">
                    <a:solidFill>
                      <a:srgbClr val="C0C0C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2" name="AutoShape 26"/>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3" name="AutoShape 27"/>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38" name="Line 32"/>
            <p:cNvSpPr>
              <a:spLocks noChangeShapeType="1"/>
            </p:cNvSpPr>
            <p:nvPr/>
          </p:nvSpPr>
          <p:spPr bwMode="auto">
            <a:xfrm>
              <a:off x="1632" y="2893"/>
              <a:ext cx="3024" cy="0"/>
            </a:xfrm>
            <a:prstGeom prst="line">
              <a:avLst/>
            </a:prstGeom>
            <a:noFill/>
            <a:ln w="25400">
              <a:solidFill>
                <a:schemeClr val="folHlink"/>
              </a:solidFill>
              <a:prstDash val="sysDot"/>
              <a:round/>
              <a:headEnd/>
              <a:tailEnd type="oval"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9" name="Text Box 33"/>
            <p:cNvSpPr txBox="1">
              <a:spLocks noChangeArrowheads="1"/>
            </p:cNvSpPr>
            <p:nvPr/>
          </p:nvSpPr>
          <p:spPr bwMode="auto">
            <a:xfrm>
              <a:off x="2256" y="2557"/>
              <a:ext cx="1667" cy="2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zh-CN" altLang="en-US" sz="2400" dirty="0">
                  <a:ea typeface="宋体" charset="-122"/>
                </a:rPr>
                <a:t>考核机构功能说明</a:t>
              </a:r>
              <a:endParaRPr lang="en-US" altLang="zh-CN" sz="2400" dirty="0">
                <a:ea typeface="宋体" charset="-122"/>
              </a:endParaRPr>
            </a:p>
          </p:txBody>
        </p:sp>
        <p:sp>
          <p:nvSpPr>
            <p:cNvPr id="40" name="Text Box 34"/>
            <p:cNvSpPr txBox="1">
              <a:spLocks noChangeArrowheads="1"/>
            </p:cNvSpPr>
            <p:nvPr/>
          </p:nvSpPr>
          <p:spPr bwMode="gray">
            <a:xfrm>
              <a:off x="1327" y="2571"/>
              <a:ext cx="311" cy="2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zh-CN" altLang="en-US" sz="2400" b="1" dirty="0" smtClean="0">
                  <a:solidFill>
                    <a:schemeClr val="bg1"/>
                  </a:solidFill>
                  <a:ea typeface="宋体" charset="-122"/>
                </a:rPr>
                <a:t>四</a:t>
              </a:r>
              <a:endParaRPr lang="en-US" altLang="zh-CN" sz="2400" b="1" dirty="0">
                <a:solidFill>
                  <a:schemeClr val="bg1"/>
                </a:solidFill>
                <a:ea typeface="宋体" charset="-122"/>
              </a:endParaRPr>
            </a:p>
          </p:txBody>
        </p:sp>
      </p:grpSp>
      <p:sp>
        <p:nvSpPr>
          <p:cNvPr id="4" name="灯片编号占位符 3"/>
          <p:cNvSpPr>
            <a:spLocks noGrp="1"/>
          </p:cNvSpPr>
          <p:nvPr>
            <p:ph type="sldNum" sz="quarter" idx="10"/>
          </p:nvPr>
        </p:nvSpPr>
        <p:spPr/>
        <p:txBody>
          <a:bodyPr/>
          <a:lstStyle/>
          <a:p>
            <a:fld id="{3BA920C0-A35E-49EF-BBEE-37999590F932}" type="slidenum">
              <a:rPr lang="en-US" altLang="zh-CN" smtClean="0"/>
              <a:pPr/>
              <a:t>2</a:t>
            </a:fld>
            <a:endParaRPr lang="en-US" altLang="zh-CN"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chor="t"/>
          <a:lstStyle/>
          <a:p>
            <a:r>
              <a:rPr lang="zh-CN" altLang="en-US" sz="2800" dirty="0">
                <a:ea typeface="宋体" charset="-122"/>
              </a:rPr>
              <a:t>三</a:t>
            </a:r>
            <a:r>
              <a:rPr lang="en-US" altLang="zh-CN" sz="2800" dirty="0" smtClean="0">
                <a:ea typeface="宋体" charset="-122"/>
              </a:rPr>
              <a:t>.  </a:t>
            </a:r>
            <a:r>
              <a:rPr lang="zh-CN" altLang="en-US" sz="2800" dirty="0" smtClean="0">
                <a:ea typeface="宋体" charset="-122"/>
              </a:rPr>
              <a:t>医疗机构功能说明</a:t>
            </a:r>
            <a:endParaRPr lang="en-US" altLang="zh-CN" sz="2800" dirty="0">
              <a:ea typeface="宋体" charset="-122"/>
            </a:endParaRPr>
          </a:p>
        </p:txBody>
      </p:sp>
      <p:sp>
        <p:nvSpPr>
          <p:cNvPr id="4" name="灯片编号占位符 3"/>
          <p:cNvSpPr>
            <a:spLocks noGrp="1"/>
          </p:cNvSpPr>
          <p:nvPr>
            <p:ph type="sldNum" sz="quarter" idx="10"/>
          </p:nvPr>
        </p:nvSpPr>
        <p:spPr>
          <a:xfrm>
            <a:off x="8668119" y="6534644"/>
            <a:ext cx="475881" cy="262396"/>
          </a:xfrm>
        </p:spPr>
        <p:txBody>
          <a:bodyPr/>
          <a:lstStyle/>
          <a:p>
            <a:fld id="{3BA920C0-A35E-49EF-BBEE-37999590F932}" type="slidenum">
              <a:rPr lang="en-US" altLang="zh-CN" smtClean="0"/>
              <a:pPr/>
              <a:t>20</a:t>
            </a:fld>
            <a:endParaRPr lang="en-US" altLang="zh-CN" dirty="0"/>
          </a:p>
        </p:txBody>
      </p:sp>
      <p:sp>
        <p:nvSpPr>
          <p:cNvPr id="11" name="矩形 10"/>
          <p:cNvSpPr/>
          <p:nvPr/>
        </p:nvSpPr>
        <p:spPr>
          <a:xfrm>
            <a:off x="4904580" y="38377"/>
            <a:ext cx="4131915" cy="461665"/>
          </a:xfrm>
          <a:prstGeom prst="rect">
            <a:avLst/>
          </a:prstGeom>
        </p:spPr>
        <p:txBody>
          <a:bodyPr wrap="square">
            <a:spAutoFit/>
          </a:bodyPr>
          <a:lstStyle/>
          <a:p>
            <a:r>
              <a:rPr lang="zh-CN" altLang="en-US" sz="2400" b="1" dirty="0" smtClean="0">
                <a:solidFill>
                  <a:schemeClr val="bg1"/>
                </a:solidFill>
                <a:ea typeface="宋体" charset="-122"/>
              </a:rPr>
              <a:t>医师定期考核信息管理系统</a:t>
            </a:r>
            <a:endParaRPr lang="zh-CN" altLang="en-US" sz="2400" b="1" dirty="0">
              <a:solidFill>
                <a:schemeClr val="bg1"/>
              </a:solidFill>
            </a:endParaRPr>
          </a:p>
        </p:txBody>
      </p:sp>
      <p:grpSp>
        <p:nvGrpSpPr>
          <p:cNvPr id="14" name="Group 3"/>
          <p:cNvGrpSpPr>
            <a:grpSpLocks/>
          </p:cNvGrpSpPr>
          <p:nvPr/>
        </p:nvGrpSpPr>
        <p:grpSpPr bwMode="auto">
          <a:xfrm>
            <a:off x="413468" y="1310788"/>
            <a:ext cx="4014516" cy="544602"/>
            <a:chOff x="912" y="1008"/>
            <a:chExt cx="3290" cy="642"/>
          </a:xfrm>
        </p:grpSpPr>
        <p:sp>
          <p:nvSpPr>
            <p:cNvPr id="15" name="AutoShape 4"/>
            <p:cNvSpPr>
              <a:spLocks noChangeArrowheads="1"/>
            </p:cNvSpPr>
            <p:nvPr/>
          </p:nvSpPr>
          <p:spPr bwMode="gray">
            <a:xfrm>
              <a:off x="912" y="1008"/>
              <a:ext cx="3290" cy="631"/>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zh-CN" altLang="en-US"/>
            </a:p>
          </p:txBody>
        </p:sp>
        <p:sp>
          <p:nvSpPr>
            <p:cNvPr id="16" name="Text Box 9"/>
            <p:cNvSpPr txBox="1">
              <a:spLocks noChangeArrowheads="1"/>
            </p:cNvSpPr>
            <p:nvPr/>
          </p:nvSpPr>
          <p:spPr bwMode="gray">
            <a:xfrm>
              <a:off x="1095" y="1106"/>
              <a:ext cx="2928" cy="5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zh-CN" sz="2400" b="1" dirty="0" smtClean="0">
                  <a:solidFill>
                    <a:srgbClr val="C00000"/>
                  </a:solidFill>
                  <a:ea typeface="宋体" charset="-122"/>
                </a:rPr>
                <a:t>2</a:t>
              </a:r>
              <a:r>
                <a:rPr lang="zh-CN" altLang="en-US" sz="2400" b="1" dirty="0" smtClean="0">
                  <a:solidFill>
                    <a:srgbClr val="C00000"/>
                  </a:solidFill>
                  <a:ea typeface="宋体" charset="-122"/>
                </a:rPr>
                <a:t>、医疗机构</a:t>
              </a:r>
              <a:r>
                <a:rPr lang="en-US" altLang="zh-CN" sz="2400" b="1" dirty="0" smtClean="0">
                  <a:solidFill>
                    <a:srgbClr val="C00000"/>
                  </a:solidFill>
                  <a:ea typeface="宋体" charset="-122"/>
                </a:rPr>
                <a:t>—</a:t>
              </a:r>
              <a:r>
                <a:rPr lang="zh-CN" altLang="en-US" sz="2400" b="1" dirty="0" smtClean="0">
                  <a:solidFill>
                    <a:srgbClr val="C00000"/>
                  </a:solidFill>
                  <a:ea typeface="宋体" charset="-122"/>
                </a:rPr>
                <a:t>考核信息</a:t>
              </a:r>
              <a:endParaRPr lang="en-US" altLang="zh-CN" sz="2400" b="1" dirty="0">
                <a:solidFill>
                  <a:srgbClr val="C00000"/>
                </a:solidFill>
                <a:ea typeface="宋体" charset="-122"/>
              </a:endParaRPr>
            </a:p>
          </p:txBody>
        </p:sp>
      </p:grpSp>
      <p:pic>
        <p:nvPicPr>
          <p:cNvPr id="6147"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04078" y="1932369"/>
            <a:ext cx="8455616" cy="6810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560570" y="2795887"/>
            <a:ext cx="6475926" cy="31533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9" name="Text Box 33"/>
          <p:cNvSpPr txBox="1">
            <a:spLocks noChangeArrowheads="1"/>
          </p:cNvSpPr>
          <p:nvPr/>
        </p:nvSpPr>
        <p:spPr bwMode="auto">
          <a:xfrm>
            <a:off x="2987824" y="6165304"/>
            <a:ext cx="6048673" cy="369332"/>
          </a:xfrm>
          <a:prstGeom prst="rect">
            <a:avLst/>
          </a:prstGeom>
          <a:noFill/>
          <a:ln w="9525" algn="ctr">
            <a:solidFill>
              <a:srgbClr val="C00000"/>
            </a:solidFill>
            <a:miter lim="800000"/>
            <a:headEnd/>
            <a:tailEnd/>
          </a:ln>
          <a:effectLst/>
          <a:extLst/>
        </p:spPr>
        <p:txBody>
          <a:bodyPr wrap="square">
            <a:spAutoFit/>
          </a:bodyPr>
          <a:lstStyle/>
          <a:p>
            <a:pPr eaLnBrk="0" hangingPunct="0"/>
            <a:r>
              <a:rPr lang="zh-CN" altLang="en-US" dirty="0" smtClean="0">
                <a:solidFill>
                  <a:srgbClr val="C00000"/>
                </a:solidFill>
                <a:ea typeface="宋体" charset="-122"/>
              </a:rPr>
              <a:t>机构登记： 填写本单位基本信息</a:t>
            </a:r>
            <a:endParaRPr lang="en-US" altLang="zh-CN" dirty="0">
              <a:solidFill>
                <a:srgbClr val="C00000"/>
              </a:solidFill>
              <a:ea typeface="宋体" charset="-122"/>
            </a:endParaRPr>
          </a:p>
        </p:txBody>
      </p:sp>
      <p:pic>
        <p:nvPicPr>
          <p:cNvPr id="6149" name="Picture 5"/>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482534" y="2613407"/>
            <a:ext cx="1819275" cy="3848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0" name="椭圆 19"/>
          <p:cNvSpPr/>
          <p:nvPr/>
        </p:nvSpPr>
        <p:spPr>
          <a:xfrm>
            <a:off x="755576" y="3286418"/>
            <a:ext cx="720080" cy="44711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 xmlns:p14="http://schemas.microsoft.com/office/powerpoint/2010/main" val="26269472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chor="t"/>
          <a:lstStyle/>
          <a:p>
            <a:r>
              <a:rPr lang="zh-CN" altLang="en-US" sz="2800" dirty="0">
                <a:ea typeface="宋体" charset="-122"/>
              </a:rPr>
              <a:t>三</a:t>
            </a:r>
            <a:r>
              <a:rPr lang="en-US" altLang="zh-CN" sz="2800" dirty="0" smtClean="0">
                <a:ea typeface="宋体" charset="-122"/>
              </a:rPr>
              <a:t>.  </a:t>
            </a:r>
            <a:r>
              <a:rPr lang="zh-CN" altLang="en-US" sz="2800" dirty="0" smtClean="0">
                <a:ea typeface="宋体" charset="-122"/>
              </a:rPr>
              <a:t>医疗机构功能说明</a:t>
            </a:r>
            <a:endParaRPr lang="en-US" altLang="zh-CN" sz="2800" dirty="0">
              <a:ea typeface="宋体" charset="-122"/>
            </a:endParaRPr>
          </a:p>
        </p:txBody>
      </p:sp>
      <p:sp>
        <p:nvSpPr>
          <p:cNvPr id="4" name="灯片编号占位符 3"/>
          <p:cNvSpPr>
            <a:spLocks noGrp="1"/>
          </p:cNvSpPr>
          <p:nvPr>
            <p:ph type="sldNum" sz="quarter" idx="10"/>
          </p:nvPr>
        </p:nvSpPr>
        <p:spPr/>
        <p:txBody>
          <a:bodyPr/>
          <a:lstStyle/>
          <a:p>
            <a:fld id="{3BA920C0-A35E-49EF-BBEE-37999590F932}" type="slidenum">
              <a:rPr lang="en-US" altLang="zh-CN" smtClean="0"/>
              <a:pPr/>
              <a:t>21</a:t>
            </a:fld>
            <a:endParaRPr lang="en-US" altLang="zh-CN" dirty="0"/>
          </a:p>
        </p:txBody>
      </p:sp>
      <p:sp>
        <p:nvSpPr>
          <p:cNvPr id="11" name="矩形 10"/>
          <p:cNvSpPr/>
          <p:nvPr/>
        </p:nvSpPr>
        <p:spPr>
          <a:xfrm>
            <a:off x="4904580" y="38377"/>
            <a:ext cx="4131915" cy="461665"/>
          </a:xfrm>
          <a:prstGeom prst="rect">
            <a:avLst/>
          </a:prstGeom>
        </p:spPr>
        <p:txBody>
          <a:bodyPr wrap="square">
            <a:spAutoFit/>
          </a:bodyPr>
          <a:lstStyle/>
          <a:p>
            <a:r>
              <a:rPr lang="zh-CN" altLang="en-US" sz="2400" b="1" dirty="0" smtClean="0">
                <a:solidFill>
                  <a:schemeClr val="bg1"/>
                </a:solidFill>
                <a:ea typeface="宋体" charset="-122"/>
              </a:rPr>
              <a:t>医师定期考核信息管理系统</a:t>
            </a:r>
            <a:endParaRPr lang="zh-CN" altLang="en-US" sz="2400" b="1" dirty="0">
              <a:solidFill>
                <a:schemeClr val="bg1"/>
              </a:solidFill>
            </a:endParaRPr>
          </a:p>
        </p:txBody>
      </p:sp>
      <p:grpSp>
        <p:nvGrpSpPr>
          <p:cNvPr id="14" name="Group 3"/>
          <p:cNvGrpSpPr>
            <a:grpSpLocks/>
          </p:cNvGrpSpPr>
          <p:nvPr/>
        </p:nvGrpSpPr>
        <p:grpSpPr bwMode="auto">
          <a:xfrm>
            <a:off x="413468" y="1310788"/>
            <a:ext cx="4014516" cy="544602"/>
            <a:chOff x="912" y="1008"/>
            <a:chExt cx="3290" cy="642"/>
          </a:xfrm>
        </p:grpSpPr>
        <p:sp>
          <p:nvSpPr>
            <p:cNvPr id="15" name="AutoShape 4"/>
            <p:cNvSpPr>
              <a:spLocks noChangeArrowheads="1"/>
            </p:cNvSpPr>
            <p:nvPr/>
          </p:nvSpPr>
          <p:spPr bwMode="gray">
            <a:xfrm>
              <a:off x="912" y="1008"/>
              <a:ext cx="3290" cy="631"/>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zh-CN" altLang="en-US"/>
            </a:p>
          </p:txBody>
        </p:sp>
        <p:sp>
          <p:nvSpPr>
            <p:cNvPr id="16" name="Text Box 9"/>
            <p:cNvSpPr txBox="1">
              <a:spLocks noChangeArrowheads="1"/>
            </p:cNvSpPr>
            <p:nvPr/>
          </p:nvSpPr>
          <p:spPr bwMode="gray">
            <a:xfrm>
              <a:off x="1095" y="1106"/>
              <a:ext cx="2928" cy="5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zh-CN" sz="2400" b="1" dirty="0" smtClean="0">
                  <a:solidFill>
                    <a:srgbClr val="C00000"/>
                  </a:solidFill>
                  <a:ea typeface="宋体" charset="-122"/>
                </a:rPr>
                <a:t>2</a:t>
              </a:r>
              <a:r>
                <a:rPr lang="zh-CN" altLang="en-US" sz="2400" b="1" dirty="0" smtClean="0">
                  <a:solidFill>
                    <a:srgbClr val="C00000"/>
                  </a:solidFill>
                  <a:ea typeface="宋体" charset="-122"/>
                </a:rPr>
                <a:t>、医疗机构</a:t>
              </a:r>
              <a:r>
                <a:rPr lang="en-US" altLang="zh-CN" sz="2400" b="1" dirty="0" smtClean="0">
                  <a:solidFill>
                    <a:srgbClr val="C00000"/>
                  </a:solidFill>
                  <a:ea typeface="宋体" charset="-122"/>
                </a:rPr>
                <a:t>—</a:t>
              </a:r>
              <a:r>
                <a:rPr lang="zh-CN" altLang="en-US" sz="2400" b="1" dirty="0" smtClean="0">
                  <a:solidFill>
                    <a:srgbClr val="C00000"/>
                  </a:solidFill>
                  <a:ea typeface="宋体" charset="-122"/>
                </a:rPr>
                <a:t>考核信息</a:t>
              </a:r>
              <a:endParaRPr lang="en-US" altLang="zh-CN" sz="2400" b="1" dirty="0">
                <a:solidFill>
                  <a:srgbClr val="C00000"/>
                </a:solidFill>
                <a:ea typeface="宋体" charset="-122"/>
              </a:endParaRPr>
            </a:p>
          </p:txBody>
        </p:sp>
      </p:grpSp>
      <p:pic>
        <p:nvPicPr>
          <p:cNvPr id="6147"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04078" y="1932369"/>
            <a:ext cx="8455616" cy="6810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9" name="Text Box 33"/>
          <p:cNvSpPr txBox="1">
            <a:spLocks noChangeArrowheads="1"/>
          </p:cNvSpPr>
          <p:nvPr/>
        </p:nvSpPr>
        <p:spPr bwMode="auto">
          <a:xfrm>
            <a:off x="2456729" y="5229200"/>
            <a:ext cx="6685445" cy="646331"/>
          </a:xfrm>
          <a:prstGeom prst="rect">
            <a:avLst/>
          </a:prstGeom>
          <a:noFill/>
          <a:ln w="9525" algn="ctr">
            <a:solidFill>
              <a:srgbClr val="C00000"/>
            </a:solidFill>
            <a:miter lim="800000"/>
            <a:headEnd/>
            <a:tailEnd/>
          </a:ln>
          <a:effectLst/>
          <a:extLst/>
        </p:spPr>
        <p:txBody>
          <a:bodyPr wrap="square">
            <a:spAutoFit/>
          </a:bodyPr>
          <a:lstStyle/>
          <a:p>
            <a:pPr eaLnBrk="0" hangingPunct="0"/>
            <a:r>
              <a:rPr lang="zh-CN" altLang="en-US" dirty="0" smtClean="0">
                <a:solidFill>
                  <a:srgbClr val="C00000"/>
                </a:solidFill>
                <a:ea typeface="宋体" charset="-122"/>
              </a:rPr>
              <a:t>考核委员会管理： 是医疗机构内部成立的医师定期考核委员会。点击添加，在弹出的页面填写新增委员会成员信息。</a:t>
            </a:r>
            <a:endParaRPr lang="en-US" altLang="zh-CN" dirty="0">
              <a:solidFill>
                <a:srgbClr val="C00000"/>
              </a:solidFill>
              <a:ea typeface="宋体" charset="-122"/>
            </a:endParaRPr>
          </a:p>
        </p:txBody>
      </p:sp>
      <p:pic>
        <p:nvPicPr>
          <p:cNvPr id="7170" name="Picture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453788" y="2780928"/>
            <a:ext cx="6688386" cy="2257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8" name="椭圆 17"/>
          <p:cNvSpPr/>
          <p:nvPr/>
        </p:nvSpPr>
        <p:spPr>
          <a:xfrm>
            <a:off x="4904580" y="3212976"/>
            <a:ext cx="891556" cy="40646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Picture 5"/>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482534" y="2613407"/>
            <a:ext cx="1819275" cy="3848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1" name="椭圆 20"/>
          <p:cNvSpPr/>
          <p:nvPr/>
        </p:nvSpPr>
        <p:spPr>
          <a:xfrm>
            <a:off x="700658" y="3666501"/>
            <a:ext cx="1159697" cy="40646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 xmlns:p14="http://schemas.microsoft.com/office/powerpoint/2010/main" val="28515933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chor="t"/>
          <a:lstStyle/>
          <a:p>
            <a:r>
              <a:rPr lang="zh-CN" altLang="en-US" sz="2800" dirty="0">
                <a:ea typeface="宋体" charset="-122"/>
              </a:rPr>
              <a:t>三</a:t>
            </a:r>
            <a:r>
              <a:rPr lang="en-US" altLang="zh-CN" sz="2800" dirty="0" smtClean="0">
                <a:ea typeface="宋体" charset="-122"/>
              </a:rPr>
              <a:t>.  </a:t>
            </a:r>
            <a:r>
              <a:rPr lang="zh-CN" altLang="en-US" sz="2800" dirty="0" smtClean="0">
                <a:ea typeface="宋体" charset="-122"/>
              </a:rPr>
              <a:t>医疗机构功能说明</a:t>
            </a:r>
            <a:endParaRPr lang="en-US" altLang="zh-CN" sz="2800" dirty="0">
              <a:ea typeface="宋体" charset="-122"/>
            </a:endParaRPr>
          </a:p>
        </p:txBody>
      </p:sp>
      <p:sp>
        <p:nvSpPr>
          <p:cNvPr id="4" name="灯片编号占位符 3"/>
          <p:cNvSpPr>
            <a:spLocks noGrp="1"/>
          </p:cNvSpPr>
          <p:nvPr>
            <p:ph type="sldNum" sz="quarter" idx="10"/>
          </p:nvPr>
        </p:nvSpPr>
        <p:spPr/>
        <p:txBody>
          <a:bodyPr/>
          <a:lstStyle/>
          <a:p>
            <a:fld id="{3BA920C0-A35E-49EF-BBEE-37999590F932}" type="slidenum">
              <a:rPr lang="en-US" altLang="zh-CN" smtClean="0"/>
              <a:pPr/>
              <a:t>22</a:t>
            </a:fld>
            <a:endParaRPr lang="en-US" altLang="zh-CN" dirty="0"/>
          </a:p>
        </p:txBody>
      </p:sp>
      <p:sp>
        <p:nvSpPr>
          <p:cNvPr id="11" name="矩形 10"/>
          <p:cNvSpPr/>
          <p:nvPr/>
        </p:nvSpPr>
        <p:spPr>
          <a:xfrm>
            <a:off x="4904580" y="38377"/>
            <a:ext cx="4131915" cy="461665"/>
          </a:xfrm>
          <a:prstGeom prst="rect">
            <a:avLst/>
          </a:prstGeom>
        </p:spPr>
        <p:txBody>
          <a:bodyPr wrap="square">
            <a:spAutoFit/>
          </a:bodyPr>
          <a:lstStyle/>
          <a:p>
            <a:r>
              <a:rPr lang="zh-CN" altLang="en-US" sz="2400" b="1" dirty="0" smtClean="0">
                <a:solidFill>
                  <a:schemeClr val="bg1"/>
                </a:solidFill>
                <a:ea typeface="宋体" charset="-122"/>
              </a:rPr>
              <a:t>医师定期考核信息管理系统</a:t>
            </a:r>
            <a:endParaRPr lang="zh-CN" altLang="en-US" sz="2400" b="1" dirty="0">
              <a:solidFill>
                <a:schemeClr val="bg1"/>
              </a:solidFill>
            </a:endParaRPr>
          </a:p>
        </p:txBody>
      </p:sp>
      <p:grpSp>
        <p:nvGrpSpPr>
          <p:cNvPr id="14" name="Group 3"/>
          <p:cNvGrpSpPr>
            <a:grpSpLocks/>
          </p:cNvGrpSpPr>
          <p:nvPr/>
        </p:nvGrpSpPr>
        <p:grpSpPr bwMode="auto">
          <a:xfrm>
            <a:off x="413468" y="1310788"/>
            <a:ext cx="4014516" cy="544602"/>
            <a:chOff x="912" y="1008"/>
            <a:chExt cx="3290" cy="642"/>
          </a:xfrm>
        </p:grpSpPr>
        <p:sp>
          <p:nvSpPr>
            <p:cNvPr id="15" name="AutoShape 4"/>
            <p:cNvSpPr>
              <a:spLocks noChangeArrowheads="1"/>
            </p:cNvSpPr>
            <p:nvPr/>
          </p:nvSpPr>
          <p:spPr bwMode="gray">
            <a:xfrm>
              <a:off x="912" y="1008"/>
              <a:ext cx="3290" cy="631"/>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zh-CN" altLang="en-US"/>
            </a:p>
          </p:txBody>
        </p:sp>
        <p:sp>
          <p:nvSpPr>
            <p:cNvPr id="16" name="Text Box 9"/>
            <p:cNvSpPr txBox="1">
              <a:spLocks noChangeArrowheads="1"/>
            </p:cNvSpPr>
            <p:nvPr/>
          </p:nvSpPr>
          <p:spPr bwMode="gray">
            <a:xfrm>
              <a:off x="1095" y="1106"/>
              <a:ext cx="2928" cy="5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zh-CN" sz="2400" b="1" dirty="0" smtClean="0">
                  <a:solidFill>
                    <a:srgbClr val="C00000"/>
                  </a:solidFill>
                  <a:ea typeface="宋体" charset="-122"/>
                </a:rPr>
                <a:t>2</a:t>
              </a:r>
              <a:r>
                <a:rPr lang="zh-CN" altLang="en-US" sz="2400" b="1" dirty="0" smtClean="0">
                  <a:solidFill>
                    <a:srgbClr val="C00000"/>
                  </a:solidFill>
                  <a:ea typeface="宋体" charset="-122"/>
                </a:rPr>
                <a:t>、医疗机构</a:t>
              </a:r>
              <a:r>
                <a:rPr lang="en-US" altLang="zh-CN" sz="2400" b="1" dirty="0" smtClean="0">
                  <a:solidFill>
                    <a:srgbClr val="C00000"/>
                  </a:solidFill>
                  <a:ea typeface="宋体" charset="-122"/>
                </a:rPr>
                <a:t>—</a:t>
              </a:r>
              <a:r>
                <a:rPr lang="zh-CN" altLang="en-US" sz="2400" b="1" dirty="0" smtClean="0">
                  <a:solidFill>
                    <a:srgbClr val="C00000"/>
                  </a:solidFill>
                  <a:ea typeface="宋体" charset="-122"/>
                </a:rPr>
                <a:t>考核信息</a:t>
              </a:r>
              <a:endParaRPr lang="en-US" altLang="zh-CN" sz="2400" b="1" dirty="0">
                <a:solidFill>
                  <a:srgbClr val="C00000"/>
                </a:solidFill>
                <a:ea typeface="宋体" charset="-122"/>
              </a:endParaRPr>
            </a:p>
          </p:txBody>
        </p:sp>
      </p:grpSp>
      <p:pic>
        <p:nvPicPr>
          <p:cNvPr id="6147"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04078" y="1932369"/>
            <a:ext cx="8455616" cy="6810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9" name="Text Box 33"/>
          <p:cNvSpPr txBox="1">
            <a:spLocks noChangeArrowheads="1"/>
          </p:cNvSpPr>
          <p:nvPr/>
        </p:nvSpPr>
        <p:spPr bwMode="auto">
          <a:xfrm>
            <a:off x="2456729" y="5229200"/>
            <a:ext cx="6685445" cy="646331"/>
          </a:xfrm>
          <a:prstGeom prst="rect">
            <a:avLst/>
          </a:prstGeom>
          <a:noFill/>
          <a:ln w="9525" algn="ctr">
            <a:solidFill>
              <a:srgbClr val="C00000"/>
            </a:solidFill>
            <a:miter lim="800000"/>
            <a:headEnd/>
            <a:tailEnd/>
          </a:ln>
          <a:effectLst/>
          <a:extLst/>
        </p:spPr>
        <p:txBody>
          <a:bodyPr wrap="square">
            <a:spAutoFit/>
          </a:bodyPr>
          <a:lstStyle/>
          <a:p>
            <a:pPr eaLnBrk="0" hangingPunct="0"/>
            <a:r>
              <a:rPr lang="zh-CN" altLang="en-US" dirty="0" smtClean="0">
                <a:solidFill>
                  <a:srgbClr val="C00000"/>
                </a:solidFill>
                <a:ea typeface="宋体" charset="-122"/>
              </a:rPr>
              <a:t>考核办公室管理： 是医疗机构内部成立的医师定期考核办公室。点击添加，在弹出的页面填写新增办公室成员信息。</a:t>
            </a:r>
            <a:endParaRPr lang="en-US" altLang="zh-CN" dirty="0">
              <a:solidFill>
                <a:srgbClr val="C00000"/>
              </a:solidFill>
              <a:ea typeface="宋体" charset="-122"/>
            </a:endParaRPr>
          </a:p>
        </p:txBody>
      </p:sp>
      <p:pic>
        <p:nvPicPr>
          <p:cNvPr id="8194" name="Picture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458582" y="2852936"/>
            <a:ext cx="6691950" cy="18925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0" name="椭圆 19"/>
          <p:cNvSpPr/>
          <p:nvPr/>
        </p:nvSpPr>
        <p:spPr>
          <a:xfrm>
            <a:off x="4904580" y="3068960"/>
            <a:ext cx="891556" cy="40646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Picture 5"/>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482534" y="2613407"/>
            <a:ext cx="1819275" cy="3848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2" name="椭圆 21"/>
          <p:cNvSpPr/>
          <p:nvPr/>
        </p:nvSpPr>
        <p:spPr>
          <a:xfrm>
            <a:off x="715648" y="3989999"/>
            <a:ext cx="1159697" cy="44711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 xmlns:p14="http://schemas.microsoft.com/office/powerpoint/2010/main" val="30278877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chor="t"/>
          <a:lstStyle/>
          <a:p>
            <a:r>
              <a:rPr lang="zh-CN" altLang="en-US" sz="2800" dirty="0">
                <a:ea typeface="宋体" charset="-122"/>
              </a:rPr>
              <a:t>三</a:t>
            </a:r>
            <a:r>
              <a:rPr lang="en-US" altLang="zh-CN" sz="2800" dirty="0" smtClean="0">
                <a:ea typeface="宋体" charset="-122"/>
              </a:rPr>
              <a:t>.  </a:t>
            </a:r>
            <a:r>
              <a:rPr lang="zh-CN" altLang="en-US" sz="2800" dirty="0" smtClean="0">
                <a:ea typeface="宋体" charset="-122"/>
              </a:rPr>
              <a:t>医疗机构功能说明</a:t>
            </a:r>
            <a:endParaRPr lang="en-US" altLang="zh-CN" sz="2800" dirty="0">
              <a:ea typeface="宋体" charset="-122"/>
            </a:endParaRPr>
          </a:p>
        </p:txBody>
      </p:sp>
      <p:sp>
        <p:nvSpPr>
          <p:cNvPr id="4" name="灯片编号占位符 3"/>
          <p:cNvSpPr>
            <a:spLocks noGrp="1"/>
          </p:cNvSpPr>
          <p:nvPr>
            <p:ph type="sldNum" sz="quarter" idx="10"/>
          </p:nvPr>
        </p:nvSpPr>
        <p:spPr/>
        <p:txBody>
          <a:bodyPr/>
          <a:lstStyle/>
          <a:p>
            <a:fld id="{3BA920C0-A35E-49EF-BBEE-37999590F932}" type="slidenum">
              <a:rPr lang="en-US" altLang="zh-CN" smtClean="0"/>
              <a:pPr/>
              <a:t>23</a:t>
            </a:fld>
            <a:endParaRPr lang="en-US" altLang="zh-CN" dirty="0"/>
          </a:p>
        </p:txBody>
      </p:sp>
      <p:sp>
        <p:nvSpPr>
          <p:cNvPr id="11" name="矩形 10"/>
          <p:cNvSpPr/>
          <p:nvPr/>
        </p:nvSpPr>
        <p:spPr>
          <a:xfrm>
            <a:off x="4904580" y="38377"/>
            <a:ext cx="4131915" cy="461665"/>
          </a:xfrm>
          <a:prstGeom prst="rect">
            <a:avLst/>
          </a:prstGeom>
        </p:spPr>
        <p:txBody>
          <a:bodyPr wrap="square">
            <a:spAutoFit/>
          </a:bodyPr>
          <a:lstStyle/>
          <a:p>
            <a:r>
              <a:rPr lang="zh-CN" altLang="en-US" sz="2400" b="1" dirty="0" smtClean="0">
                <a:solidFill>
                  <a:schemeClr val="bg1"/>
                </a:solidFill>
                <a:ea typeface="宋体" charset="-122"/>
              </a:rPr>
              <a:t>医师定期考核信息管理系统</a:t>
            </a:r>
            <a:endParaRPr lang="zh-CN" altLang="en-US" sz="2400" b="1" dirty="0">
              <a:solidFill>
                <a:schemeClr val="bg1"/>
              </a:solidFill>
            </a:endParaRPr>
          </a:p>
        </p:txBody>
      </p:sp>
      <p:grpSp>
        <p:nvGrpSpPr>
          <p:cNvPr id="14" name="Group 3"/>
          <p:cNvGrpSpPr>
            <a:grpSpLocks/>
          </p:cNvGrpSpPr>
          <p:nvPr/>
        </p:nvGrpSpPr>
        <p:grpSpPr bwMode="auto">
          <a:xfrm>
            <a:off x="413468" y="1310788"/>
            <a:ext cx="4014516" cy="544602"/>
            <a:chOff x="912" y="1008"/>
            <a:chExt cx="3290" cy="642"/>
          </a:xfrm>
        </p:grpSpPr>
        <p:sp>
          <p:nvSpPr>
            <p:cNvPr id="15" name="AutoShape 4"/>
            <p:cNvSpPr>
              <a:spLocks noChangeArrowheads="1"/>
            </p:cNvSpPr>
            <p:nvPr/>
          </p:nvSpPr>
          <p:spPr bwMode="gray">
            <a:xfrm>
              <a:off x="912" y="1008"/>
              <a:ext cx="3290" cy="631"/>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zh-CN" altLang="en-US"/>
            </a:p>
          </p:txBody>
        </p:sp>
        <p:sp>
          <p:nvSpPr>
            <p:cNvPr id="16" name="Text Box 9"/>
            <p:cNvSpPr txBox="1">
              <a:spLocks noChangeArrowheads="1"/>
            </p:cNvSpPr>
            <p:nvPr/>
          </p:nvSpPr>
          <p:spPr bwMode="gray">
            <a:xfrm>
              <a:off x="1095" y="1106"/>
              <a:ext cx="2928" cy="5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zh-CN" sz="2400" b="1" dirty="0" smtClean="0">
                  <a:solidFill>
                    <a:srgbClr val="C00000"/>
                  </a:solidFill>
                  <a:ea typeface="宋体" charset="-122"/>
                </a:rPr>
                <a:t>2</a:t>
              </a:r>
              <a:r>
                <a:rPr lang="zh-CN" altLang="en-US" sz="2400" b="1" dirty="0" smtClean="0">
                  <a:solidFill>
                    <a:srgbClr val="C00000"/>
                  </a:solidFill>
                  <a:ea typeface="宋体" charset="-122"/>
                </a:rPr>
                <a:t>、医疗机构</a:t>
              </a:r>
              <a:r>
                <a:rPr lang="en-US" altLang="zh-CN" sz="2400" b="1" dirty="0" smtClean="0">
                  <a:solidFill>
                    <a:srgbClr val="C00000"/>
                  </a:solidFill>
                  <a:ea typeface="宋体" charset="-122"/>
                </a:rPr>
                <a:t>—</a:t>
              </a:r>
              <a:r>
                <a:rPr lang="zh-CN" altLang="en-US" sz="2400" b="1" dirty="0" smtClean="0">
                  <a:solidFill>
                    <a:srgbClr val="C00000"/>
                  </a:solidFill>
                  <a:ea typeface="宋体" charset="-122"/>
                </a:rPr>
                <a:t>科室管理</a:t>
              </a:r>
              <a:endParaRPr lang="en-US" altLang="zh-CN" sz="2400" b="1" dirty="0">
                <a:solidFill>
                  <a:srgbClr val="C00000"/>
                </a:solidFill>
                <a:ea typeface="宋体" charset="-122"/>
              </a:endParaRPr>
            </a:p>
          </p:txBody>
        </p:sp>
      </p:grpSp>
      <p:pic>
        <p:nvPicPr>
          <p:cNvPr id="6147"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04078" y="1932369"/>
            <a:ext cx="8455616" cy="6810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338" name="Picture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07584" y="2519718"/>
            <a:ext cx="1771650" cy="37175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7" name="椭圆 16"/>
          <p:cNvSpPr/>
          <p:nvPr/>
        </p:nvSpPr>
        <p:spPr>
          <a:xfrm>
            <a:off x="467544" y="5229200"/>
            <a:ext cx="1159697" cy="44711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339" name="Picture 3"/>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2267744" y="2571744"/>
            <a:ext cx="6876256" cy="2276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8" name="椭圆 17"/>
          <p:cNvSpPr/>
          <p:nvPr/>
        </p:nvSpPr>
        <p:spPr>
          <a:xfrm>
            <a:off x="7215206" y="3071810"/>
            <a:ext cx="491824" cy="44711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7929586" y="3857628"/>
            <a:ext cx="871297" cy="40646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 Box 33"/>
          <p:cNvSpPr txBox="1">
            <a:spLocks noChangeArrowheads="1"/>
          </p:cNvSpPr>
          <p:nvPr/>
        </p:nvSpPr>
        <p:spPr bwMode="auto">
          <a:xfrm>
            <a:off x="2267744" y="4581128"/>
            <a:ext cx="6768751" cy="369332"/>
          </a:xfrm>
          <a:prstGeom prst="rect">
            <a:avLst/>
          </a:prstGeom>
          <a:noFill/>
          <a:ln w="9525" algn="ctr">
            <a:solidFill>
              <a:srgbClr val="C00000"/>
            </a:solidFill>
            <a:miter lim="800000"/>
            <a:headEnd/>
            <a:tailEnd/>
          </a:ln>
          <a:effectLst/>
          <a:extLst/>
        </p:spPr>
        <p:txBody>
          <a:bodyPr wrap="square">
            <a:spAutoFit/>
          </a:bodyPr>
          <a:lstStyle/>
          <a:p>
            <a:pPr eaLnBrk="0" hangingPunct="0"/>
            <a:r>
              <a:rPr lang="en-US" altLang="zh-CN" dirty="0" smtClean="0">
                <a:solidFill>
                  <a:srgbClr val="C00000"/>
                </a:solidFill>
                <a:ea typeface="宋体" charset="-122"/>
              </a:rPr>
              <a:t>1</a:t>
            </a:r>
            <a:r>
              <a:rPr lang="zh-CN" altLang="en-US" dirty="0" smtClean="0">
                <a:solidFill>
                  <a:srgbClr val="C00000"/>
                </a:solidFill>
                <a:ea typeface="宋体" charset="-122"/>
              </a:rPr>
              <a:t>、医疗机构启用科室管理必须由本区医师定期考核办公室审批；</a:t>
            </a:r>
            <a:endParaRPr lang="en-US" altLang="zh-CN" dirty="0" smtClean="0">
              <a:solidFill>
                <a:srgbClr val="C00000"/>
              </a:solidFill>
              <a:ea typeface="宋体" charset="-122"/>
            </a:endParaRPr>
          </a:p>
        </p:txBody>
      </p:sp>
      <p:sp>
        <p:nvSpPr>
          <p:cNvPr id="26" name="Text Box 33"/>
          <p:cNvSpPr txBox="1">
            <a:spLocks noChangeArrowheads="1"/>
          </p:cNvSpPr>
          <p:nvPr/>
        </p:nvSpPr>
        <p:spPr bwMode="auto">
          <a:xfrm>
            <a:off x="2252754" y="5013176"/>
            <a:ext cx="6768751" cy="646331"/>
          </a:xfrm>
          <a:prstGeom prst="rect">
            <a:avLst/>
          </a:prstGeom>
          <a:noFill/>
          <a:ln w="9525" algn="ctr">
            <a:solidFill>
              <a:srgbClr val="C00000"/>
            </a:solidFill>
            <a:miter lim="800000"/>
            <a:headEnd/>
            <a:tailEnd/>
          </a:ln>
          <a:effectLst/>
          <a:extLst/>
        </p:spPr>
        <p:txBody>
          <a:bodyPr wrap="square">
            <a:spAutoFit/>
          </a:bodyPr>
          <a:lstStyle/>
          <a:p>
            <a:pPr eaLnBrk="0" hangingPunct="0"/>
            <a:r>
              <a:rPr lang="en-US" altLang="zh-CN" b="1" dirty="0" smtClean="0">
                <a:solidFill>
                  <a:srgbClr val="C00000"/>
                </a:solidFill>
                <a:ea typeface="宋体" charset="-122"/>
              </a:rPr>
              <a:t>2</a:t>
            </a:r>
            <a:r>
              <a:rPr lang="zh-CN" altLang="en-US" b="1" dirty="0" smtClean="0">
                <a:solidFill>
                  <a:srgbClr val="C00000"/>
                </a:solidFill>
                <a:ea typeface="宋体" charset="-122"/>
              </a:rPr>
              <a:t>、科室管理是医疗机构放权给本医院的科室，由设置的科室来管理科室下医师的考核申请审核、职业道德和工作成绩的考核。</a:t>
            </a:r>
            <a:endParaRPr lang="en-US" altLang="zh-CN" b="1" dirty="0">
              <a:solidFill>
                <a:srgbClr val="C00000"/>
              </a:solidFill>
              <a:ea typeface="宋体" charset="-122"/>
            </a:endParaRPr>
          </a:p>
        </p:txBody>
      </p:sp>
      <p:sp>
        <p:nvSpPr>
          <p:cNvPr id="27" name="Text Box 33"/>
          <p:cNvSpPr txBox="1">
            <a:spLocks noChangeArrowheads="1"/>
          </p:cNvSpPr>
          <p:nvPr/>
        </p:nvSpPr>
        <p:spPr bwMode="auto">
          <a:xfrm>
            <a:off x="2267745" y="5718266"/>
            <a:ext cx="6768751" cy="1200329"/>
          </a:xfrm>
          <a:prstGeom prst="rect">
            <a:avLst/>
          </a:prstGeom>
          <a:noFill/>
          <a:ln w="9525" algn="ctr">
            <a:solidFill>
              <a:srgbClr val="C00000"/>
            </a:solidFill>
            <a:miter lim="800000"/>
            <a:headEnd/>
            <a:tailEnd/>
          </a:ln>
          <a:effectLst/>
          <a:extLst/>
        </p:spPr>
        <p:txBody>
          <a:bodyPr wrap="square">
            <a:spAutoFit/>
          </a:bodyPr>
          <a:lstStyle/>
          <a:p>
            <a:pPr eaLnBrk="0" hangingPunct="0"/>
            <a:r>
              <a:rPr lang="en-US" altLang="zh-CN" dirty="0" smtClean="0">
                <a:solidFill>
                  <a:srgbClr val="C00000"/>
                </a:solidFill>
                <a:ea typeface="宋体" charset="-122"/>
              </a:rPr>
              <a:t>3</a:t>
            </a:r>
            <a:r>
              <a:rPr lang="zh-CN" altLang="en-US" dirty="0" smtClean="0">
                <a:solidFill>
                  <a:srgbClr val="C00000"/>
                </a:solidFill>
                <a:ea typeface="宋体" charset="-122"/>
              </a:rPr>
              <a:t>、科室管理的“新增”可以创建科室，科室登录名就是创建科室登录本系统的用户名，默认密码是</a:t>
            </a:r>
            <a:r>
              <a:rPr lang="en-US" altLang="zh-CN" dirty="0" smtClean="0">
                <a:solidFill>
                  <a:srgbClr val="C00000"/>
                </a:solidFill>
                <a:ea typeface="宋体" charset="-122"/>
              </a:rPr>
              <a:t>123456</a:t>
            </a:r>
            <a:r>
              <a:rPr lang="zh-CN" altLang="en-US" dirty="0" smtClean="0">
                <a:solidFill>
                  <a:srgbClr val="C00000"/>
                </a:solidFill>
                <a:ea typeface="宋体" charset="-122"/>
              </a:rPr>
              <a:t>。</a:t>
            </a:r>
            <a:r>
              <a:rPr lang="zh-CN" altLang="en-US" b="1" dirty="0" smtClean="0">
                <a:solidFill>
                  <a:srgbClr val="C00000"/>
                </a:solidFill>
                <a:ea typeface="宋体" charset="-122"/>
              </a:rPr>
              <a:t>创建科室之后，医师在医师信息确认中选择工作科室，科室可以看到本科室下的医师（如果医师没有选择工作科室，则科室下没有医师信息）</a:t>
            </a:r>
            <a:endParaRPr lang="en-US" altLang="zh-CN" b="1" dirty="0">
              <a:solidFill>
                <a:srgbClr val="C00000"/>
              </a:solidFill>
              <a:ea typeface="宋体" charset="-122"/>
            </a:endParaRPr>
          </a:p>
        </p:txBody>
      </p:sp>
    </p:spTree>
    <p:extLst>
      <p:ext uri="{BB962C8B-B14F-4D97-AF65-F5344CB8AC3E}">
        <p14:creationId xmlns="" xmlns:p14="http://schemas.microsoft.com/office/powerpoint/2010/main" val="14073040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chor="t"/>
          <a:lstStyle/>
          <a:p>
            <a:r>
              <a:rPr lang="zh-CN" altLang="en-US" sz="2800" dirty="0">
                <a:ea typeface="宋体" charset="-122"/>
              </a:rPr>
              <a:t>三</a:t>
            </a:r>
            <a:r>
              <a:rPr lang="en-US" altLang="zh-CN" sz="2800" dirty="0" smtClean="0">
                <a:ea typeface="宋体" charset="-122"/>
              </a:rPr>
              <a:t>.  </a:t>
            </a:r>
            <a:r>
              <a:rPr lang="zh-CN" altLang="en-US" sz="2800" dirty="0" smtClean="0">
                <a:ea typeface="宋体" charset="-122"/>
              </a:rPr>
              <a:t>医疗机构功能说明</a:t>
            </a:r>
            <a:endParaRPr lang="en-US" altLang="zh-CN" sz="2800" dirty="0">
              <a:ea typeface="宋体" charset="-122"/>
            </a:endParaRPr>
          </a:p>
        </p:txBody>
      </p:sp>
      <p:sp>
        <p:nvSpPr>
          <p:cNvPr id="4" name="灯片编号占位符 3"/>
          <p:cNvSpPr>
            <a:spLocks noGrp="1"/>
          </p:cNvSpPr>
          <p:nvPr>
            <p:ph type="sldNum" sz="quarter" idx="10"/>
          </p:nvPr>
        </p:nvSpPr>
        <p:spPr/>
        <p:txBody>
          <a:bodyPr/>
          <a:lstStyle/>
          <a:p>
            <a:fld id="{3BA920C0-A35E-49EF-BBEE-37999590F932}" type="slidenum">
              <a:rPr lang="en-US" altLang="zh-CN" smtClean="0"/>
              <a:pPr/>
              <a:t>24</a:t>
            </a:fld>
            <a:endParaRPr lang="en-US" altLang="zh-CN" dirty="0"/>
          </a:p>
        </p:txBody>
      </p:sp>
      <p:sp>
        <p:nvSpPr>
          <p:cNvPr id="11" name="矩形 10"/>
          <p:cNvSpPr/>
          <p:nvPr/>
        </p:nvSpPr>
        <p:spPr>
          <a:xfrm>
            <a:off x="4904580" y="38377"/>
            <a:ext cx="4131915" cy="461665"/>
          </a:xfrm>
          <a:prstGeom prst="rect">
            <a:avLst/>
          </a:prstGeom>
        </p:spPr>
        <p:txBody>
          <a:bodyPr wrap="square">
            <a:spAutoFit/>
          </a:bodyPr>
          <a:lstStyle/>
          <a:p>
            <a:r>
              <a:rPr lang="zh-CN" altLang="en-US" sz="2400" b="1" dirty="0" smtClean="0">
                <a:solidFill>
                  <a:schemeClr val="bg1"/>
                </a:solidFill>
                <a:ea typeface="宋体" charset="-122"/>
              </a:rPr>
              <a:t>医师定期考核信息管理系统</a:t>
            </a:r>
            <a:endParaRPr lang="zh-CN" altLang="en-US" sz="2400" b="1" dirty="0">
              <a:solidFill>
                <a:schemeClr val="bg1"/>
              </a:solidFill>
            </a:endParaRPr>
          </a:p>
        </p:txBody>
      </p:sp>
      <p:grpSp>
        <p:nvGrpSpPr>
          <p:cNvPr id="14" name="Group 3"/>
          <p:cNvGrpSpPr>
            <a:grpSpLocks/>
          </p:cNvGrpSpPr>
          <p:nvPr/>
        </p:nvGrpSpPr>
        <p:grpSpPr bwMode="auto">
          <a:xfrm>
            <a:off x="413468" y="1310788"/>
            <a:ext cx="4014516" cy="544602"/>
            <a:chOff x="912" y="1008"/>
            <a:chExt cx="3290" cy="642"/>
          </a:xfrm>
        </p:grpSpPr>
        <p:sp>
          <p:nvSpPr>
            <p:cNvPr id="15" name="AutoShape 4"/>
            <p:cNvSpPr>
              <a:spLocks noChangeArrowheads="1"/>
            </p:cNvSpPr>
            <p:nvPr/>
          </p:nvSpPr>
          <p:spPr bwMode="gray">
            <a:xfrm>
              <a:off x="912" y="1008"/>
              <a:ext cx="3290" cy="631"/>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zh-CN" altLang="en-US"/>
            </a:p>
          </p:txBody>
        </p:sp>
        <p:sp>
          <p:nvSpPr>
            <p:cNvPr id="16" name="Text Box 9"/>
            <p:cNvSpPr txBox="1">
              <a:spLocks noChangeArrowheads="1"/>
            </p:cNvSpPr>
            <p:nvPr/>
          </p:nvSpPr>
          <p:spPr bwMode="gray">
            <a:xfrm>
              <a:off x="1095" y="1106"/>
              <a:ext cx="2928" cy="5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zh-CN" sz="2400" b="1" dirty="0" smtClean="0">
                  <a:solidFill>
                    <a:srgbClr val="C00000"/>
                  </a:solidFill>
                  <a:ea typeface="宋体" charset="-122"/>
                </a:rPr>
                <a:t>2</a:t>
              </a:r>
              <a:r>
                <a:rPr lang="zh-CN" altLang="en-US" sz="2400" b="1" dirty="0" smtClean="0">
                  <a:solidFill>
                    <a:srgbClr val="C00000"/>
                  </a:solidFill>
                  <a:ea typeface="宋体" charset="-122"/>
                </a:rPr>
                <a:t>、医疗机构</a:t>
              </a:r>
              <a:r>
                <a:rPr lang="en-US" altLang="zh-CN" sz="2400" b="1" dirty="0" smtClean="0">
                  <a:solidFill>
                    <a:srgbClr val="C00000"/>
                  </a:solidFill>
                  <a:ea typeface="宋体" charset="-122"/>
                </a:rPr>
                <a:t>—</a:t>
              </a:r>
              <a:r>
                <a:rPr lang="zh-CN" altLang="en-US" sz="2400" b="1" dirty="0" smtClean="0">
                  <a:solidFill>
                    <a:srgbClr val="C00000"/>
                  </a:solidFill>
                  <a:ea typeface="宋体" charset="-122"/>
                </a:rPr>
                <a:t>考核信息</a:t>
              </a:r>
              <a:endParaRPr lang="en-US" altLang="zh-CN" sz="2400" b="1" dirty="0">
                <a:solidFill>
                  <a:srgbClr val="C00000"/>
                </a:solidFill>
                <a:ea typeface="宋体" charset="-122"/>
              </a:endParaRPr>
            </a:p>
          </p:txBody>
        </p:sp>
      </p:grpSp>
      <p:pic>
        <p:nvPicPr>
          <p:cNvPr id="6147"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04078" y="1932369"/>
            <a:ext cx="8455616" cy="6810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520234" y="2717736"/>
            <a:ext cx="6623765" cy="30875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2" name="椭圆 21"/>
          <p:cNvSpPr/>
          <p:nvPr/>
        </p:nvSpPr>
        <p:spPr>
          <a:xfrm>
            <a:off x="2259691" y="3284984"/>
            <a:ext cx="7208853" cy="40646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 Box 33"/>
          <p:cNvSpPr txBox="1">
            <a:spLocks noChangeArrowheads="1"/>
          </p:cNvSpPr>
          <p:nvPr/>
        </p:nvSpPr>
        <p:spPr bwMode="auto">
          <a:xfrm>
            <a:off x="2390886" y="5796335"/>
            <a:ext cx="6568808" cy="369332"/>
          </a:xfrm>
          <a:prstGeom prst="rect">
            <a:avLst/>
          </a:prstGeom>
          <a:noFill/>
          <a:ln w="9525" algn="ctr">
            <a:solidFill>
              <a:srgbClr val="C00000"/>
            </a:solidFill>
            <a:miter lim="800000"/>
            <a:headEnd/>
            <a:tailEnd/>
          </a:ln>
          <a:effectLst/>
          <a:extLst/>
        </p:spPr>
        <p:txBody>
          <a:bodyPr wrap="square">
            <a:spAutoFit/>
          </a:bodyPr>
          <a:lstStyle/>
          <a:p>
            <a:pPr eaLnBrk="0" hangingPunct="0"/>
            <a:r>
              <a:rPr lang="zh-CN" altLang="en-US" dirty="0" smtClean="0">
                <a:solidFill>
                  <a:srgbClr val="C00000"/>
                </a:solidFill>
                <a:ea typeface="宋体" charset="-122"/>
              </a:rPr>
              <a:t>医师信息管理：可以查看注册在本单位下的所有医师。</a:t>
            </a:r>
            <a:endParaRPr lang="en-US" altLang="zh-CN" dirty="0">
              <a:solidFill>
                <a:srgbClr val="C00000"/>
              </a:solidFill>
              <a:ea typeface="宋体" charset="-122"/>
            </a:endParaRPr>
          </a:p>
        </p:txBody>
      </p:sp>
      <p:pic>
        <p:nvPicPr>
          <p:cNvPr id="24" name="Picture 5"/>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482534" y="2613407"/>
            <a:ext cx="1819275" cy="3848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5" name="椭圆 24"/>
          <p:cNvSpPr/>
          <p:nvPr/>
        </p:nvSpPr>
        <p:spPr>
          <a:xfrm>
            <a:off x="709418" y="4350039"/>
            <a:ext cx="1054270" cy="44711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 Box 33"/>
          <p:cNvSpPr txBox="1">
            <a:spLocks noChangeArrowheads="1"/>
          </p:cNvSpPr>
          <p:nvPr/>
        </p:nvSpPr>
        <p:spPr bwMode="auto">
          <a:xfrm>
            <a:off x="2339752" y="6372036"/>
            <a:ext cx="6568808" cy="369332"/>
          </a:xfrm>
          <a:prstGeom prst="rect">
            <a:avLst/>
          </a:prstGeom>
          <a:noFill/>
          <a:ln w="9525" algn="ctr">
            <a:solidFill>
              <a:srgbClr val="C00000"/>
            </a:solidFill>
            <a:miter lim="800000"/>
            <a:headEnd/>
            <a:tailEnd/>
          </a:ln>
          <a:effectLst/>
          <a:extLst/>
        </p:spPr>
        <p:txBody>
          <a:bodyPr wrap="square">
            <a:spAutoFit/>
          </a:bodyPr>
          <a:lstStyle/>
          <a:p>
            <a:pPr eaLnBrk="0" hangingPunct="0"/>
            <a:r>
              <a:rPr lang="zh-CN" altLang="en-US" dirty="0" smtClean="0">
                <a:solidFill>
                  <a:srgbClr val="C00000"/>
                </a:solidFill>
                <a:ea typeface="宋体" charset="-122"/>
              </a:rPr>
              <a:t>可对医师信息进行 查询、查看详细信息和导出医师信息</a:t>
            </a:r>
            <a:endParaRPr lang="en-US" altLang="zh-CN" dirty="0">
              <a:solidFill>
                <a:srgbClr val="C00000"/>
              </a:solidFill>
              <a:ea typeface="宋体" charset="-122"/>
            </a:endParaRPr>
          </a:p>
        </p:txBody>
      </p:sp>
      <p:sp>
        <p:nvSpPr>
          <p:cNvPr id="27" name="椭圆 26"/>
          <p:cNvSpPr/>
          <p:nvPr/>
        </p:nvSpPr>
        <p:spPr>
          <a:xfrm>
            <a:off x="8190332" y="3877557"/>
            <a:ext cx="792088" cy="33592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 xmlns:p14="http://schemas.microsoft.com/office/powerpoint/2010/main" val="39065088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chor="t"/>
          <a:lstStyle/>
          <a:p>
            <a:r>
              <a:rPr lang="zh-CN" altLang="en-US" sz="2800" dirty="0">
                <a:ea typeface="宋体" charset="-122"/>
              </a:rPr>
              <a:t>三</a:t>
            </a:r>
            <a:r>
              <a:rPr lang="en-US" altLang="zh-CN" sz="2800" dirty="0" smtClean="0">
                <a:ea typeface="宋体" charset="-122"/>
              </a:rPr>
              <a:t>.  </a:t>
            </a:r>
            <a:r>
              <a:rPr lang="zh-CN" altLang="en-US" sz="2800" dirty="0" smtClean="0">
                <a:ea typeface="宋体" charset="-122"/>
              </a:rPr>
              <a:t>医疗机构功能说明</a:t>
            </a:r>
            <a:endParaRPr lang="en-US" altLang="zh-CN" sz="2800" dirty="0">
              <a:ea typeface="宋体" charset="-122"/>
            </a:endParaRPr>
          </a:p>
        </p:txBody>
      </p:sp>
      <p:sp>
        <p:nvSpPr>
          <p:cNvPr id="4" name="灯片编号占位符 3"/>
          <p:cNvSpPr>
            <a:spLocks noGrp="1"/>
          </p:cNvSpPr>
          <p:nvPr>
            <p:ph type="sldNum" sz="quarter" idx="10"/>
          </p:nvPr>
        </p:nvSpPr>
        <p:spPr/>
        <p:txBody>
          <a:bodyPr/>
          <a:lstStyle/>
          <a:p>
            <a:fld id="{3BA920C0-A35E-49EF-BBEE-37999590F932}" type="slidenum">
              <a:rPr lang="en-US" altLang="zh-CN" smtClean="0"/>
              <a:pPr/>
              <a:t>25</a:t>
            </a:fld>
            <a:endParaRPr lang="en-US" altLang="zh-CN" dirty="0"/>
          </a:p>
        </p:txBody>
      </p:sp>
      <p:sp>
        <p:nvSpPr>
          <p:cNvPr id="11" name="矩形 10"/>
          <p:cNvSpPr/>
          <p:nvPr/>
        </p:nvSpPr>
        <p:spPr>
          <a:xfrm>
            <a:off x="4904580" y="38377"/>
            <a:ext cx="4131915" cy="461665"/>
          </a:xfrm>
          <a:prstGeom prst="rect">
            <a:avLst/>
          </a:prstGeom>
        </p:spPr>
        <p:txBody>
          <a:bodyPr wrap="square">
            <a:spAutoFit/>
          </a:bodyPr>
          <a:lstStyle/>
          <a:p>
            <a:r>
              <a:rPr lang="zh-CN" altLang="en-US" sz="2400" b="1" dirty="0" smtClean="0">
                <a:solidFill>
                  <a:schemeClr val="bg1"/>
                </a:solidFill>
                <a:ea typeface="宋体" charset="-122"/>
              </a:rPr>
              <a:t>医师定期考核信息管理系统</a:t>
            </a:r>
            <a:endParaRPr lang="zh-CN" altLang="en-US" sz="2400" b="1" dirty="0">
              <a:solidFill>
                <a:schemeClr val="bg1"/>
              </a:solidFill>
            </a:endParaRPr>
          </a:p>
        </p:txBody>
      </p:sp>
      <p:grpSp>
        <p:nvGrpSpPr>
          <p:cNvPr id="14" name="Group 3"/>
          <p:cNvGrpSpPr>
            <a:grpSpLocks/>
          </p:cNvGrpSpPr>
          <p:nvPr/>
        </p:nvGrpSpPr>
        <p:grpSpPr bwMode="auto">
          <a:xfrm>
            <a:off x="413468" y="1310788"/>
            <a:ext cx="4014516" cy="544602"/>
            <a:chOff x="912" y="1008"/>
            <a:chExt cx="3290" cy="642"/>
          </a:xfrm>
        </p:grpSpPr>
        <p:sp>
          <p:nvSpPr>
            <p:cNvPr id="15" name="AutoShape 4"/>
            <p:cNvSpPr>
              <a:spLocks noChangeArrowheads="1"/>
            </p:cNvSpPr>
            <p:nvPr/>
          </p:nvSpPr>
          <p:spPr bwMode="gray">
            <a:xfrm>
              <a:off x="912" y="1008"/>
              <a:ext cx="3290" cy="631"/>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zh-CN" altLang="en-US"/>
            </a:p>
          </p:txBody>
        </p:sp>
        <p:sp>
          <p:nvSpPr>
            <p:cNvPr id="16" name="Text Box 9"/>
            <p:cNvSpPr txBox="1">
              <a:spLocks noChangeArrowheads="1"/>
            </p:cNvSpPr>
            <p:nvPr/>
          </p:nvSpPr>
          <p:spPr bwMode="gray">
            <a:xfrm>
              <a:off x="1095" y="1106"/>
              <a:ext cx="2928" cy="5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zh-CN" sz="2400" b="1" dirty="0" smtClean="0">
                  <a:solidFill>
                    <a:srgbClr val="C00000"/>
                  </a:solidFill>
                  <a:ea typeface="宋体" charset="-122"/>
                </a:rPr>
                <a:t>2</a:t>
              </a:r>
              <a:r>
                <a:rPr lang="zh-CN" altLang="en-US" sz="2400" b="1" dirty="0" smtClean="0">
                  <a:solidFill>
                    <a:srgbClr val="C00000"/>
                  </a:solidFill>
                  <a:ea typeface="宋体" charset="-122"/>
                </a:rPr>
                <a:t>、医疗机构</a:t>
              </a:r>
              <a:r>
                <a:rPr lang="en-US" altLang="zh-CN" sz="2400" b="1" dirty="0" smtClean="0">
                  <a:solidFill>
                    <a:srgbClr val="C00000"/>
                  </a:solidFill>
                  <a:ea typeface="宋体" charset="-122"/>
                </a:rPr>
                <a:t>—</a:t>
              </a:r>
              <a:r>
                <a:rPr lang="zh-CN" altLang="en-US" sz="2400" b="1" dirty="0" smtClean="0">
                  <a:solidFill>
                    <a:srgbClr val="C00000"/>
                  </a:solidFill>
                  <a:ea typeface="宋体" charset="-122"/>
                </a:rPr>
                <a:t>考核信息</a:t>
              </a:r>
              <a:endParaRPr lang="en-US" altLang="zh-CN" sz="2400" b="1" dirty="0">
                <a:solidFill>
                  <a:srgbClr val="C00000"/>
                </a:solidFill>
                <a:ea typeface="宋体" charset="-122"/>
              </a:endParaRPr>
            </a:p>
          </p:txBody>
        </p:sp>
      </p:grpSp>
      <p:pic>
        <p:nvPicPr>
          <p:cNvPr id="6147"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04078" y="1932369"/>
            <a:ext cx="8455616" cy="6810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4" name="Picture 5"/>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82534" y="2613407"/>
            <a:ext cx="1819275" cy="3848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5" name="椭圆 24"/>
          <p:cNvSpPr/>
          <p:nvPr/>
        </p:nvSpPr>
        <p:spPr>
          <a:xfrm>
            <a:off x="709418" y="4638071"/>
            <a:ext cx="1054270" cy="44711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 Box 33"/>
          <p:cNvSpPr txBox="1">
            <a:spLocks noChangeArrowheads="1"/>
          </p:cNvSpPr>
          <p:nvPr/>
        </p:nvSpPr>
        <p:spPr bwMode="auto">
          <a:xfrm>
            <a:off x="2339752" y="5373216"/>
            <a:ext cx="6568808" cy="646331"/>
          </a:xfrm>
          <a:prstGeom prst="rect">
            <a:avLst/>
          </a:prstGeom>
          <a:noFill/>
          <a:ln w="9525" algn="ctr">
            <a:solidFill>
              <a:srgbClr val="C00000"/>
            </a:solidFill>
            <a:miter lim="800000"/>
            <a:headEnd/>
            <a:tailEnd/>
          </a:ln>
          <a:effectLst/>
          <a:extLst/>
        </p:spPr>
        <p:txBody>
          <a:bodyPr wrap="square">
            <a:spAutoFit/>
          </a:bodyPr>
          <a:lstStyle/>
          <a:p>
            <a:pPr eaLnBrk="0" hangingPunct="0"/>
            <a:r>
              <a:rPr lang="zh-CN" altLang="en-US" dirty="0" smtClean="0">
                <a:solidFill>
                  <a:srgbClr val="C00000"/>
                </a:solidFill>
                <a:ea typeface="宋体" charset="-122"/>
              </a:rPr>
              <a:t>考核申请审核：是医疗机构审核本单位医师的考核申请。审核重点是</a:t>
            </a:r>
            <a:r>
              <a:rPr lang="zh-CN" altLang="en-US" dirty="0">
                <a:solidFill>
                  <a:srgbClr val="C00000"/>
                </a:solidFill>
                <a:ea typeface="宋体" charset="-122"/>
              </a:rPr>
              <a:t>简易</a:t>
            </a:r>
            <a:r>
              <a:rPr lang="zh-CN" altLang="en-US" dirty="0" smtClean="0">
                <a:solidFill>
                  <a:srgbClr val="C00000"/>
                </a:solidFill>
                <a:ea typeface="宋体" charset="-122"/>
              </a:rPr>
              <a:t>流程的审核</a:t>
            </a:r>
            <a:r>
              <a:rPr lang="zh-CN" altLang="en-US" dirty="0">
                <a:solidFill>
                  <a:srgbClr val="C00000"/>
                </a:solidFill>
                <a:ea typeface="宋体" charset="-122"/>
              </a:rPr>
              <a:t>。</a:t>
            </a:r>
            <a:endParaRPr lang="en-US" altLang="zh-CN" dirty="0">
              <a:solidFill>
                <a:srgbClr val="C00000"/>
              </a:solidFill>
              <a:ea typeface="宋体" charset="-122"/>
            </a:endParaRPr>
          </a:p>
        </p:txBody>
      </p:sp>
      <p:pic>
        <p:nvPicPr>
          <p:cNvPr id="10245" name="Picture 5"/>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2422278" y="3189172"/>
            <a:ext cx="6721722" cy="20400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8" name="椭圆 27"/>
          <p:cNvSpPr/>
          <p:nvPr/>
        </p:nvSpPr>
        <p:spPr>
          <a:xfrm>
            <a:off x="4274115" y="3572941"/>
            <a:ext cx="720080" cy="44711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2411760" y="4139348"/>
            <a:ext cx="595107" cy="40646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8513397" y="4678718"/>
            <a:ext cx="595107" cy="40646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46" name="Picture 6"/>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7177320" y="3164186"/>
            <a:ext cx="1966680" cy="723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2" name="椭圆 31"/>
          <p:cNvSpPr/>
          <p:nvPr/>
        </p:nvSpPr>
        <p:spPr>
          <a:xfrm>
            <a:off x="6997546" y="2959769"/>
            <a:ext cx="2054474" cy="87129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Text Box 33"/>
          <p:cNvSpPr txBox="1">
            <a:spLocks noChangeArrowheads="1"/>
          </p:cNvSpPr>
          <p:nvPr/>
        </p:nvSpPr>
        <p:spPr bwMode="auto">
          <a:xfrm>
            <a:off x="2309771" y="6156012"/>
            <a:ext cx="6726723" cy="646331"/>
          </a:xfrm>
          <a:prstGeom prst="rect">
            <a:avLst/>
          </a:prstGeom>
          <a:noFill/>
          <a:ln w="9525" algn="ctr">
            <a:solidFill>
              <a:srgbClr val="C00000"/>
            </a:solidFill>
            <a:miter lim="800000"/>
            <a:headEnd/>
            <a:tailEnd/>
          </a:ln>
          <a:effectLst/>
          <a:extLst/>
        </p:spPr>
        <p:txBody>
          <a:bodyPr wrap="square">
            <a:spAutoFit/>
          </a:bodyPr>
          <a:lstStyle/>
          <a:p>
            <a:pPr eaLnBrk="0" hangingPunct="0"/>
            <a:r>
              <a:rPr lang="zh-CN" altLang="en-US" dirty="0" smtClean="0">
                <a:solidFill>
                  <a:srgbClr val="C00000"/>
                </a:solidFill>
                <a:ea typeface="宋体" charset="-122"/>
              </a:rPr>
              <a:t>关键功能：</a:t>
            </a:r>
            <a:r>
              <a:rPr lang="en-US" altLang="zh-CN" dirty="0" smtClean="0">
                <a:solidFill>
                  <a:srgbClr val="C00000"/>
                </a:solidFill>
                <a:ea typeface="宋体" charset="-122"/>
              </a:rPr>
              <a:t>1</a:t>
            </a:r>
            <a:r>
              <a:rPr lang="zh-CN" altLang="en-US" dirty="0" smtClean="0">
                <a:solidFill>
                  <a:srgbClr val="C00000"/>
                </a:solidFill>
                <a:ea typeface="宋体" charset="-122"/>
              </a:rPr>
              <a:t>、通过查询条件筛选出简易流程申请，进行重点审核</a:t>
            </a:r>
            <a:r>
              <a:rPr lang="en-US" altLang="zh-CN" dirty="0" smtClean="0">
                <a:solidFill>
                  <a:srgbClr val="C00000"/>
                </a:solidFill>
                <a:ea typeface="宋体" charset="-122"/>
              </a:rPr>
              <a:t>2</a:t>
            </a:r>
            <a:r>
              <a:rPr lang="zh-CN" altLang="en-US" dirty="0" smtClean="0">
                <a:solidFill>
                  <a:srgbClr val="C00000"/>
                </a:solidFill>
                <a:ea typeface="宋体" charset="-122"/>
              </a:rPr>
              <a:t>、批量审核，全选之后进行批量审核。</a:t>
            </a:r>
            <a:r>
              <a:rPr lang="en-US" altLang="zh-CN" dirty="0" smtClean="0">
                <a:solidFill>
                  <a:srgbClr val="C00000"/>
                </a:solidFill>
                <a:ea typeface="宋体" charset="-122"/>
              </a:rPr>
              <a:t>3</a:t>
            </a:r>
            <a:r>
              <a:rPr lang="zh-CN" altLang="en-US" dirty="0" smtClean="0">
                <a:solidFill>
                  <a:srgbClr val="C00000"/>
                </a:solidFill>
                <a:ea typeface="宋体" charset="-122"/>
              </a:rPr>
              <a:t>、单个审核</a:t>
            </a:r>
            <a:endParaRPr lang="en-US" altLang="zh-CN" dirty="0">
              <a:solidFill>
                <a:srgbClr val="C00000"/>
              </a:solidFill>
              <a:ea typeface="宋体" charset="-122"/>
            </a:endParaRPr>
          </a:p>
        </p:txBody>
      </p:sp>
    </p:spTree>
    <p:extLst>
      <p:ext uri="{BB962C8B-B14F-4D97-AF65-F5344CB8AC3E}">
        <p14:creationId xmlns="" xmlns:p14="http://schemas.microsoft.com/office/powerpoint/2010/main" val="7421103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chor="t"/>
          <a:lstStyle/>
          <a:p>
            <a:r>
              <a:rPr lang="zh-CN" altLang="en-US" sz="2800" dirty="0">
                <a:ea typeface="宋体" charset="-122"/>
              </a:rPr>
              <a:t>三</a:t>
            </a:r>
            <a:r>
              <a:rPr lang="en-US" altLang="zh-CN" sz="2800" dirty="0" smtClean="0">
                <a:ea typeface="宋体" charset="-122"/>
              </a:rPr>
              <a:t>.  </a:t>
            </a:r>
            <a:r>
              <a:rPr lang="zh-CN" altLang="en-US" sz="2800" dirty="0" smtClean="0">
                <a:ea typeface="宋体" charset="-122"/>
              </a:rPr>
              <a:t>医疗机构功能说明</a:t>
            </a:r>
            <a:endParaRPr lang="en-US" altLang="zh-CN" sz="2800" dirty="0">
              <a:ea typeface="宋体" charset="-122"/>
            </a:endParaRPr>
          </a:p>
        </p:txBody>
      </p:sp>
      <p:sp>
        <p:nvSpPr>
          <p:cNvPr id="4" name="灯片编号占位符 3"/>
          <p:cNvSpPr>
            <a:spLocks noGrp="1"/>
          </p:cNvSpPr>
          <p:nvPr>
            <p:ph type="sldNum" sz="quarter" idx="10"/>
          </p:nvPr>
        </p:nvSpPr>
        <p:spPr/>
        <p:txBody>
          <a:bodyPr/>
          <a:lstStyle/>
          <a:p>
            <a:fld id="{3BA920C0-A35E-49EF-BBEE-37999590F932}" type="slidenum">
              <a:rPr lang="en-US" altLang="zh-CN" smtClean="0"/>
              <a:pPr/>
              <a:t>26</a:t>
            </a:fld>
            <a:endParaRPr lang="en-US" altLang="zh-CN" dirty="0"/>
          </a:p>
        </p:txBody>
      </p:sp>
      <p:sp>
        <p:nvSpPr>
          <p:cNvPr id="11" name="矩形 10"/>
          <p:cNvSpPr/>
          <p:nvPr/>
        </p:nvSpPr>
        <p:spPr>
          <a:xfrm>
            <a:off x="4904580" y="38377"/>
            <a:ext cx="4131915" cy="461665"/>
          </a:xfrm>
          <a:prstGeom prst="rect">
            <a:avLst/>
          </a:prstGeom>
        </p:spPr>
        <p:txBody>
          <a:bodyPr wrap="square">
            <a:spAutoFit/>
          </a:bodyPr>
          <a:lstStyle/>
          <a:p>
            <a:r>
              <a:rPr lang="zh-CN" altLang="en-US" sz="2400" b="1" dirty="0" smtClean="0">
                <a:solidFill>
                  <a:schemeClr val="bg1"/>
                </a:solidFill>
                <a:ea typeface="宋体" charset="-122"/>
              </a:rPr>
              <a:t>医师定期考核信息管理系统</a:t>
            </a:r>
            <a:endParaRPr lang="zh-CN" altLang="en-US" sz="2400" b="1" dirty="0">
              <a:solidFill>
                <a:schemeClr val="bg1"/>
              </a:solidFill>
            </a:endParaRPr>
          </a:p>
        </p:txBody>
      </p:sp>
      <p:grpSp>
        <p:nvGrpSpPr>
          <p:cNvPr id="14" name="Group 3"/>
          <p:cNvGrpSpPr>
            <a:grpSpLocks/>
          </p:cNvGrpSpPr>
          <p:nvPr/>
        </p:nvGrpSpPr>
        <p:grpSpPr bwMode="auto">
          <a:xfrm>
            <a:off x="413468" y="1310788"/>
            <a:ext cx="4014516" cy="544602"/>
            <a:chOff x="912" y="1008"/>
            <a:chExt cx="3290" cy="642"/>
          </a:xfrm>
        </p:grpSpPr>
        <p:sp>
          <p:nvSpPr>
            <p:cNvPr id="15" name="AutoShape 4"/>
            <p:cNvSpPr>
              <a:spLocks noChangeArrowheads="1"/>
            </p:cNvSpPr>
            <p:nvPr/>
          </p:nvSpPr>
          <p:spPr bwMode="gray">
            <a:xfrm>
              <a:off x="912" y="1008"/>
              <a:ext cx="3290" cy="631"/>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zh-CN" altLang="en-US"/>
            </a:p>
          </p:txBody>
        </p:sp>
        <p:sp>
          <p:nvSpPr>
            <p:cNvPr id="16" name="Text Box 9"/>
            <p:cNvSpPr txBox="1">
              <a:spLocks noChangeArrowheads="1"/>
            </p:cNvSpPr>
            <p:nvPr/>
          </p:nvSpPr>
          <p:spPr bwMode="gray">
            <a:xfrm>
              <a:off x="1095" y="1106"/>
              <a:ext cx="2928" cy="5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zh-CN" sz="2400" b="1" dirty="0" smtClean="0">
                  <a:solidFill>
                    <a:srgbClr val="C00000"/>
                  </a:solidFill>
                  <a:ea typeface="宋体" charset="-122"/>
                </a:rPr>
                <a:t>3</a:t>
              </a:r>
              <a:r>
                <a:rPr lang="zh-CN" altLang="en-US" sz="2400" b="1" dirty="0" smtClean="0">
                  <a:solidFill>
                    <a:srgbClr val="C00000"/>
                  </a:solidFill>
                  <a:ea typeface="宋体" charset="-122"/>
                </a:rPr>
                <a:t>、医疗机构</a:t>
              </a:r>
              <a:r>
                <a:rPr lang="en-US" altLang="zh-CN" sz="2400" b="1" dirty="0" smtClean="0">
                  <a:solidFill>
                    <a:srgbClr val="C00000"/>
                  </a:solidFill>
                  <a:ea typeface="宋体" charset="-122"/>
                </a:rPr>
                <a:t>—</a:t>
              </a:r>
              <a:r>
                <a:rPr lang="zh-CN" altLang="en-US" sz="2400" b="1" dirty="0" smtClean="0">
                  <a:solidFill>
                    <a:srgbClr val="C00000"/>
                  </a:solidFill>
                  <a:ea typeface="宋体" charset="-122"/>
                </a:rPr>
                <a:t>考核评定</a:t>
              </a:r>
              <a:endParaRPr lang="en-US" altLang="zh-CN" sz="2400" b="1" dirty="0">
                <a:solidFill>
                  <a:srgbClr val="C00000"/>
                </a:solidFill>
                <a:ea typeface="宋体" charset="-122"/>
              </a:endParaRPr>
            </a:p>
          </p:txBody>
        </p:sp>
      </p:grpSp>
      <p:pic>
        <p:nvPicPr>
          <p:cNvPr id="6147"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04078" y="1932369"/>
            <a:ext cx="8455616" cy="6810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04078" y="2633067"/>
            <a:ext cx="1733550" cy="2524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2237628" y="2633066"/>
            <a:ext cx="6906372" cy="31721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1" name="椭圆 20"/>
          <p:cNvSpPr/>
          <p:nvPr/>
        </p:nvSpPr>
        <p:spPr>
          <a:xfrm>
            <a:off x="638598" y="3717032"/>
            <a:ext cx="1054270" cy="44711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 Box 33"/>
          <p:cNvSpPr txBox="1">
            <a:spLocks noChangeArrowheads="1"/>
          </p:cNvSpPr>
          <p:nvPr/>
        </p:nvSpPr>
        <p:spPr bwMode="auto">
          <a:xfrm>
            <a:off x="504077" y="5781448"/>
            <a:ext cx="8532417" cy="369332"/>
          </a:xfrm>
          <a:prstGeom prst="rect">
            <a:avLst/>
          </a:prstGeom>
          <a:noFill/>
          <a:ln w="9525" algn="ctr">
            <a:solidFill>
              <a:srgbClr val="C00000"/>
            </a:solidFill>
            <a:miter lim="800000"/>
            <a:headEnd/>
            <a:tailEnd/>
          </a:ln>
          <a:effectLst/>
          <a:extLst/>
        </p:spPr>
        <p:txBody>
          <a:bodyPr wrap="square">
            <a:spAutoFit/>
          </a:bodyPr>
          <a:lstStyle/>
          <a:p>
            <a:pPr eaLnBrk="0" hangingPunct="0"/>
            <a:r>
              <a:rPr lang="zh-CN" altLang="en-US" dirty="0" smtClean="0">
                <a:solidFill>
                  <a:srgbClr val="C00000"/>
                </a:solidFill>
                <a:ea typeface="宋体" charset="-122"/>
              </a:rPr>
              <a:t>医疗机构评价： 是本单位对医师的执业道德和工作成绩的考核。</a:t>
            </a:r>
            <a:endParaRPr lang="en-US" altLang="zh-CN" dirty="0">
              <a:solidFill>
                <a:srgbClr val="C00000"/>
              </a:solidFill>
              <a:ea typeface="宋体" charset="-122"/>
            </a:endParaRPr>
          </a:p>
        </p:txBody>
      </p:sp>
      <p:sp>
        <p:nvSpPr>
          <p:cNvPr id="23" name="椭圆 22"/>
          <p:cNvSpPr/>
          <p:nvPr/>
        </p:nvSpPr>
        <p:spPr>
          <a:xfrm>
            <a:off x="2288221" y="3247563"/>
            <a:ext cx="1275667" cy="49182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2975584" y="4470602"/>
            <a:ext cx="327310" cy="127566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5336296" y="4630577"/>
            <a:ext cx="1242963" cy="115969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882194" y="4202173"/>
            <a:ext cx="1129966" cy="30538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6012160" y="4221088"/>
            <a:ext cx="435650" cy="30538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Text Box 33"/>
          <p:cNvSpPr txBox="1">
            <a:spLocks noChangeArrowheads="1"/>
          </p:cNvSpPr>
          <p:nvPr/>
        </p:nvSpPr>
        <p:spPr bwMode="auto">
          <a:xfrm>
            <a:off x="504079" y="6219380"/>
            <a:ext cx="8532417" cy="646331"/>
          </a:xfrm>
          <a:prstGeom prst="rect">
            <a:avLst/>
          </a:prstGeom>
          <a:noFill/>
          <a:ln w="9525" algn="ctr">
            <a:solidFill>
              <a:srgbClr val="C00000"/>
            </a:solidFill>
            <a:miter lim="800000"/>
            <a:headEnd/>
            <a:tailEnd/>
          </a:ln>
          <a:effectLst/>
          <a:extLst/>
        </p:spPr>
        <p:txBody>
          <a:bodyPr wrap="square">
            <a:spAutoFit/>
          </a:bodyPr>
          <a:lstStyle/>
          <a:p>
            <a:pPr eaLnBrk="0" hangingPunct="0"/>
            <a:r>
              <a:rPr lang="zh-CN" altLang="en-US" dirty="0" smtClean="0">
                <a:solidFill>
                  <a:srgbClr val="C00000"/>
                </a:solidFill>
                <a:ea typeface="宋体" charset="-122"/>
              </a:rPr>
              <a:t>关键功能：</a:t>
            </a:r>
            <a:r>
              <a:rPr lang="en-US" altLang="zh-CN" dirty="0" smtClean="0">
                <a:solidFill>
                  <a:srgbClr val="C00000"/>
                </a:solidFill>
                <a:ea typeface="宋体" charset="-122"/>
              </a:rPr>
              <a:t>1</a:t>
            </a:r>
            <a:r>
              <a:rPr lang="zh-CN" altLang="en-US" dirty="0" smtClean="0">
                <a:solidFill>
                  <a:srgbClr val="C00000"/>
                </a:solidFill>
                <a:ea typeface="宋体" charset="-122"/>
              </a:rPr>
              <a:t>、查看和修改是否同行评议。</a:t>
            </a:r>
            <a:r>
              <a:rPr lang="en-US" altLang="zh-CN" dirty="0" smtClean="0">
                <a:solidFill>
                  <a:srgbClr val="C00000"/>
                </a:solidFill>
                <a:ea typeface="宋体" charset="-122"/>
              </a:rPr>
              <a:t>2</a:t>
            </a:r>
            <a:r>
              <a:rPr lang="zh-CN" altLang="en-US" dirty="0" smtClean="0">
                <a:solidFill>
                  <a:srgbClr val="C00000"/>
                </a:solidFill>
                <a:ea typeface="宋体" charset="-122"/>
              </a:rPr>
              <a:t>、职业道德和工作成绩全部合格。</a:t>
            </a:r>
            <a:endParaRPr lang="en-US" altLang="zh-CN" dirty="0" smtClean="0">
              <a:solidFill>
                <a:srgbClr val="C00000"/>
              </a:solidFill>
              <a:ea typeface="宋体" charset="-122"/>
            </a:endParaRPr>
          </a:p>
          <a:p>
            <a:pPr eaLnBrk="0" hangingPunct="0"/>
            <a:r>
              <a:rPr lang="en-US" altLang="zh-CN" dirty="0" smtClean="0">
                <a:solidFill>
                  <a:srgbClr val="C00000"/>
                </a:solidFill>
                <a:ea typeface="宋体" charset="-122"/>
              </a:rPr>
              <a:t>3</a:t>
            </a:r>
            <a:r>
              <a:rPr lang="zh-CN" altLang="en-US" dirty="0" smtClean="0">
                <a:solidFill>
                  <a:srgbClr val="C00000"/>
                </a:solidFill>
                <a:ea typeface="宋体" charset="-122"/>
              </a:rPr>
              <a:t>、职业道德和工作成绩单个医师评价。</a:t>
            </a:r>
            <a:r>
              <a:rPr lang="en-US" altLang="zh-CN" dirty="0" smtClean="0">
                <a:solidFill>
                  <a:srgbClr val="C00000"/>
                </a:solidFill>
                <a:ea typeface="宋体" charset="-122"/>
              </a:rPr>
              <a:t>4</a:t>
            </a:r>
            <a:r>
              <a:rPr lang="zh-CN" altLang="en-US" dirty="0" smtClean="0">
                <a:solidFill>
                  <a:srgbClr val="C00000"/>
                </a:solidFill>
                <a:ea typeface="宋体" charset="-122"/>
              </a:rPr>
              <a:t>、提交考核结果</a:t>
            </a:r>
            <a:endParaRPr lang="en-US" altLang="zh-CN" dirty="0">
              <a:solidFill>
                <a:srgbClr val="C00000"/>
              </a:solidFill>
              <a:ea typeface="宋体" charset="-122"/>
            </a:endParaRPr>
          </a:p>
        </p:txBody>
      </p:sp>
    </p:spTree>
    <p:extLst>
      <p:ext uri="{BB962C8B-B14F-4D97-AF65-F5344CB8AC3E}">
        <p14:creationId xmlns="" xmlns:p14="http://schemas.microsoft.com/office/powerpoint/2010/main" val="28703830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chor="t"/>
          <a:lstStyle/>
          <a:p>
            <a:r>
              <a:rPr lang="zh-CN" altLang="en-US" sz="2800" dirty="0">
                <a:ea typeface="宋体" charset="-122"/>
              </a:rPr>
              <a:t>三</a:t>
            </a:r>
            <a:r>
              <a:rPr lang="en-US" altLang="zh-CN" sz="2800" dirty="0" smtClean="0">
                <a:ea typeface="宋体" charset="-122"/>
              </a:rPr>
              <a:t>.  </a:t>
            </a:r>
            <a:r>
              <a:rPr lang="zh-CN" altLang="en-US" sz="2800" dirty="0" smtClean="0">
                <a:ea typeface="宋体" charset="-122"/>
              </a:rPr>
              <a:t>医疗机构功能说明</a:t>
            </a:r>
            <a:endParaRPr lang="en-US" altLang="zh-CN" sz="2800" dirty="0">
              <a:ea typeface="宋体" charset="-122"/>
            </a:endParaRPr>
          </a:p>
        </p:txBody>
      </p:sp>
      <p:sp>
        <p:nvSpPr>
          <p:cNvPr id="4" name="灯片编号占位符 3"/>
          <p:cNvSpPr>
            <a:spLocks noGrp="1"/>
          </p:cNvSpPr>
          <p:nvPr>
            <p:ph type="sldNum" sz="quarter" idx="10"/>
          </p:nvPr>
        </p:nvSpPr>
        <p:spPr/>
        <p:txBody>
          <a:bodyPr/>
          <a:lstStyle/>
          <a:p>
            <a:fld id="{3BA920C0-A35E-49EF-BBEE-37999590F932}" type="slidenum">
              <a:rPr lang="en-US" altLang="zh-CN" smtClean="0"/>
              <a:pPr/>
              <a:t>27</a:t>
            </a:fld>
            <a:endParaRPr lang="en-US" altLang="zh-CN" dirty="0"/>
          </a:p>
        </p:txBody>
      </p:sp>
      <p:sp>
        <p:nvSpPr>
          <p:cNvPr id="11" name="矩形 10"/>
          <p:cNvSpPr/>
          <p:nvPr/>
        </p:nvSpPr>
        <p:spPr>
          <a:xfrm>
            <a:off x="4904580" y="38377"/>
            <a:ext cx="4131915" cy="461665"/>
          </a:xfrm>
          <a:prstGeom prst="rect">
            <a:avLst/>
          </a:prstGeom>
        </p:spPr>
        <p:txBody>
          <a:bodyPr wrap="square">
            <a:spAutoFit/>
          </a:bodyPr>
          <a:lstStyle/>
          <a:p>
            <a:r>
              <a:rPr lang="zh-CN" altLang="en-US" sz="2400" b="1" dirty="0" smtClean="0">
                <a:solidFill>
                  <a:schemeClr val="bg1"/>
                </a:solidFill>
                <a:ea typeface="宋体" charset="-122"/>
              </a:rPr>
              <a:t>医师定期考核信息管理系统</a:t>
            </a:r>
            <a:endParaRPr lang="zh-CN" altLang="en-US" sz="2400" b="1" dirty="0">
              <a:solidFill>
                <a:schemeClr val="bg1"/>
              </a:solidFill>
            </a:endParaRPr>
          </a:p>
        </p:txBody>
      </p:sp>
      <p:grpSp>
        <p:nvGrpSpPr>
          <p:cNvPr id="14" name="Group 3"/>
          <p:cNvGrpSpPr>
            <a:grpSpLocks/>
          </p:cNvGrpSpPr>
          <p:nvPr/>
        </p:nvGrpSpPr>
        <p:grpSpPr bwMode="auto">
          <a:xfrm>
            <a:off x="413468" y="1310788"/>
            <a:ext cx="4014516" cy="544602"/>
            <a:chOff x="912" y="1008"/>
            <a:chExt cx="3290" cy="642"/>
          </a:xfrm>
        </p:grpSpPr>
        <p:sp>
          <p:nvSpPr>
            <p:cNvPr id="15" name="AutoShape 4"/>
            <p:cNvSpPr>
              <a:spLocks noChangeArrowheads="1"/>
            </p:cNvSpPr>
            <p:nvPr/>
          </p:nvSpPr>
          <p:spPr bwMode="gray">
            <a:xfrm>
              <a:off x="912" y="1008"/>
              <a:ext cx="3290" cy="631"/>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zh-CN" altLang="en-US"/>
            </a:p>
          </p:txBody>
        </p:sp>
        <p:sp>
          <p:nvSpPr>
            <p:cNvPr id="16" name="Text Box 9"/>
            <p:cNvSpPr txBox="1">
              <a:spLocks noChangeArrowheads="1"/>
            </p:cNvSpPr>
            <p:nvPr/>
          </p:nvSpPr>
          <p:spPr bwMode="gray">
            <a:xfrm>
              <a:off x="1095" y="1106"/>
              <a:ext cx="2928" cy="5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zh-CN" sz="2400" b="1" dirty="0" smtClean="0">
                  <a:solidFill>
                    <a:srgbClr val="C00000"/>
                  </a:solidFill>
                  <a:ea typeface="宋体" charset="-122"/>
                </a:rPr>
                <a:t>4</a:t>
              </a:r>
              <a:r>
                <a:rPr lang="zh-CN" altLang="en-US" sz="2400" b="1" dirty="0" smtClean="0">
                  <a:solidFill>
                    <a:srgbClr val="C00000"/>
                  </a:solidFill>
                  <a:ea typeface="宋体" charset="-122"/>
                </a:rPr>
                <a:t>、医疗机构</a:t>
              </a:r>
              <a:r>
                <a:rPr lang="en-US" altLang="zh-CN" sz="2400" b="1" dirty="0" smtClean="0">
                  <a:solidFill>
                    <a:srgbClr val="C00000"/>
                  </a:solidFill>
                  <a:ea typeface="宋体" charset="-122"/>
                </a:rPr>
                <a:t>—</a:t>
              </a:r>
              <a:r>
                <a:rPr lang="zh-CN" altLang="en-US" sz="2400" b="1" dirty="0" smtClean="0">
                  <a:solidFill>
                    <a:srgbClr val="C00000"/>
                  </a:solidFill>
                  <a:ea typeface="宋体" charset="-122"/>
                </a:rPr>
                <a:t>综合查询</a:t>
              </a:r>
              <a:endParaRPr lang="en-US" altLang="zh-CN" sz="2400" b="1" dirty="0">
                <a:solidFill>
                  <a:srgbClr val="C00000"/>
                </a:solidFill>
                <a:ea typeface="宋体" charset="-122"/>
              </a:endParaRPr>
            </a:p>
          </p:txBody>
        </p:sp>
      </p:grpSp>
      <p:pic>
        <p:nvPicPr>
          <p:cNvPr id="6147"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04078" y="1932369"/>
            <a:ext cx="8455616" cy="6810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2" name="Text Box 33"/>
          <p:cNvSpPr txBox="1">
            <a:spLocks noChangeArrowheads="1"/>
          </p:cNvSpPr>
          <p:nvPr/>
        </p:nvSpPr>
        <p:spPr bwMode="auto">
          <a:xfrm>
            <a:off x="504077" y="5781448"/>
            <a:ext cx="8532417" cy="369332"/>
          </a:xfrm>
          <a:prstGeom prst="rect">
            <a:avLst/>
          </a:prstGeom>
          <a:noFill/>
          <a:ln w="9525" algn="ctr">
            <a:solidFill>
              <a:srgbClr val="C00000"/>
            </a:solidFill>
            <a:miter lim="800000"/>
            <a:headEnd/>
            <a:tailEnd/>
          </a:ln>
          <a:effectLst/>
          <a:extLst/>
        </p:spPr>
        <p:txBody>
          <a:bodyPr wrap="square">
            <a:spAutoFit/>
          </a:bodyPr>
          <a:lstStyle/>
          <a:p>
            <a:pPr eaLnBrk="0" hangingPunct="0"/>
            <a:r>
              <a:rPr lang="zh-CN" altLang="en-US" dirty="0" smtClean="0">
                <a:solidFill>
                  <a:srgbClr val="C00000"/>
                </a:solidFill>
                <a:ea typeface="宋体" charset="-122"/>
              </a:rPr>
              <a:t>考核情况综合查询：可以查询本单位全部参考医师的详细参考情况。</a:t>
            </a:r>
            <a:endParaRPr lang="en-US" altLang="zh-CN" dirty="0">
              <a:solidFill>
                <a:srgbClr val="C00000"/>
              </a:solidFill>
              <a:ea typeface="宋体" charset="-122"/>
            </a:endParaRPr>
          </a:p>
        </p:txBody>
      </p:sp>
      <p:sp>
        <p:nvSpPr>
          <p:cNvPr id="36" name="Text Box 33"/>
          <p:cNvSpPr txBox="1">
            <a:spLocks noChangeArrowheads="1"/>
          </p:cNvSpPr>
          <p:nvPr/>
        </p:nvSpPr>
        <p:spPr bwMode="auto">
          <a:xfrm>
            <a:off x="504079" y="6219380"/>
            <a:ext cx="8532417" cy="646331"/>
          </a:xfrm>
          <a:prstGeom prst="rect">
            <a:avLst/>
          </a:prstGeom>
          <a:noFill/>
          <a:ln w="9525" algn="ctr">
            <a:solidFill>
              <a:srgbClr val="C00000"/>
            </a:solidFill>
            <a:miter lim="800000"/>
            <a:headEnd/>
            <a:tailEnd/>
          </a:ln>
          <a:effectLst/>
          <a:extLst/>
        </p:spPr>
        <p:txBody>
          <a:bodyPr wrap="square">
            <a:spAutoFit/>
          </a:bodyPr>
          <a:lstStyle/>
          <a:p>
            <a:pPr eaLnBrk="0" hangingPunct="0"/>
            <a:r>
              <a:rPr lang="zh-CN" altLang="en-US" dirty="0" smtClean="0">
                <a:solidFill>
                  <a:srgbClr val="C00000"/>
                </a:solidFill>
                <a:ea typeface="宋体" charset="-122"/>
              </a:rPr>
              <a:t>关键功能：通过查询条件查看本单位医师信息确认工作的完成情况、医师考核申请的参考情况、医师考核结果是否合格的情况</a:t>
            </a:r>
            <a:endParaRPr lang="en-US" altLang="zh-CN" dirty="0">
              <a:solidFill>
                <a:srgbClr val="C00000"/>
              </a:solidFill>
              <a:ea typeface="宋体" charset="-122"/>
            </a:endParaRPr>
          </a:p>
        </p:txBody>
      </p:sp>
      <p:pic>
        <p:nvPicPr>
          <p:cNvPr id="12290" name="Picture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04079" y="2613407"/>
            <a:ext cx="1800225" cy="2867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0" name="椭圆 19"/>
          <p:cNvSpPr/>
          <p:nvPr/>
        </p:nvSpPr>
        <p:spPr>
          <a:xfrm>
            <a:off x="755576" y="4437037"/>
            <a:ext cx="1275667" cy="44711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293" name="Picture 5"/>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2363561" y="2449365"/>
            <a:ext cx="6720270" cy="31651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5" name="椭圆 24"/>
          <p:cNvSpPr/>
          <p:nvPr/>
        </p:nvSpPr>
        <p:spPr>
          <a:xfrm>
            <a:off x="4763531" y="2773487"/>
            <a:ext cx="3939963" cy="49182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 xmlns:p14="http://schemas.microsoft.com/office/powerpoint/2010/main" val="7735344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chor="t"/>
          <a:lstStyle/>
          <a:p>
            <a:r>
              <a:rPr lang="zh-CN" altLang="en-US" sz="2800" dirty="0">
                <a:ea typeface="宋体" charset="-122"/>
              </a:rPr>
              <a:t>三</a:t>
            </a:r>
            <a:r>
              <a:rPr lang="en-US" altLang="zh-CN" sz="2800" dirty="0" smtClean="0">
                <a:ea typeface="宋体" charset="-122"/>
              </a:rPr>
              <a:t>.  </a:t>
            </a:r>
            <a:r>
              <a:rPr lang="zh-CN" altLang="en-US" sz="2800" dirty="0" smtClean="0">
                <a:ea typeface="宋体" charset="-122"/>
              </a:rPr>
              <a:t>医疗机构功能说明</a:t>
            </a:r>
            <a:endParaRPr lang="en-US" altLang="zh-CN" sz="2800" dirty="0">
              <a:ea typeface="宋体" charset="-122"/>
            </a:endParaRPr>
          </a:p>
        </p:txBody>
      </p:sp>
      <p:sp>
        <p:nvSpPr>
          <p:cNvPr id="4" name="灯片编号占位符 3"/>
          <p:cNvSpPr>
            <a:spLocks noGrp="1"/>
          </p:cNvSpPr>
          <p:nvPr>
            <p:ph type="sldNum" sz="quarter" idx="10"/>
          </p:nvPr>
        </p:nvSpPr>
        <p:spPr/>
        <p:txBody>
          <a:bodyPr/>
          <a:lstStyle/>
          <a:p>
            <a:fld id="{3BA920C0-A35E-49EF-BBEE-37999590F932}" type="slidenum">
              <a:rPr lang="en-US" altLang="zh-CN" smtClean="0"/>
              <a:pPr/>
              <a:t>28</a:t>
            </a:fld>
            <a:endParaRPr lang="en-US" altLang="zh-CN" dirty="0"/>
          </a:p>
        </p:txBody>
      </p:sp>
      <p:sp>
        <p:nvSpPr>
          <p:cNvPr id="11" name="矩形 10"/>
          <p:cNvSpPr/>
          <p:nvPr/>
        </p:nvSpPr>
        <p:spPr>
          <a:xfrm>
            <a:off x="4904580" y="38377"/>
            <a:ext cx="4131915" cy="461665"/>
          </a:xfrm>
          <a:prstGeom prst="rect">
            <a:avLst/>
          </a:prstGeom>
        </p:spPr>
        <p:txBody>
          <a:bodyPr wrap="square">
            <a:spAutoFit/>
          </a:bodyPr>
          <a:lstStyle/>
          <a:p>
            <a:r>
              <a:rPr lang="zh-CN" altLang="en-US" sz="2400" b="1" dirty="0" smtClean="0">
                <a:solidFill>
                  <a:schemeClr val="bg1"/>
                </a:solidFill>
                <a:ea typeface="宋体" charset="-122"/>
              </a:rPr>
              <a:t>医师定期考核信息管理系统</a:t>
            </a:r>
            <a:endParaRPr lang="zh-CN" altLang="en-US" sz="2400" b="1" dirty="0">
              <a:solidFill>
                <a:schemeClr val="bg1"/>
              </a:solidFill>
            </a:endParaRPr>
          </a:p>
        </p:txBody>
      </p:sp>
      <p:grpSp>
        <p:nvGrpSpPr>
          <p:cNvPr id="14" name="Group 3"/>
          <p:cNvGrpSpPr>
            <a:grpSpLocks/>
          </p:cNvGrpSpPr>
          <p:nvPr/>
        </p:nvGrpSpPr>
        <p:grpSpPr bwMode="auto">
          <a:xfrm>
            <a:off x="413468" y="1310788"/>
            <a:ext cx="4014516" cy="544602"/>
            <a:chOff x="912" y="1008"/>
            <a:chExt cx="3290" cy="642"/>
          </a:xfrm>
        </p:grpSpPr>
        <p:sp>
          <p:nvSpPr>
            <p:cNvPr id="15" name="AutoShape 4"/>
            <p:cNvSpPr>
              <a:spLocks noChangeArrowheads="1"/>
            </p:cNvSpPr>
            <p:nvPr/>
          </p:nvSpPr>
          <p:spPr bwMode="gray">
            <a:xfrm>
              <a:off x="912" y="1008"/>
              <a:ext cx="3290" cy="631"/>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zh-CN" altLang="en-US"/>
            </a:p>
          </p:txBody>
        </p:sp>
        <p:sp>
          <p:nvSpPr>
            <p:cNvPr id="16" name="Text Box 9"/>
            <p:cNvSpPr txBox="1">
              <a:spLocks noChangeArrowheads="1"/>
            </p:cNvSpPr>
            <p:nvPr/>
          </p:nvSpPr>
          <p:spPr bwMode="gray">
            <a:xfrm>
              <a:off x="1095" y="1106"/>
              <a:ext cx="2928" cy="5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zh-CN" sz="2400" b="1" dirty="0" smtClean="0">
                  <a:solidFill>
                    <a:srgbClr val="C00000"/>
                  </a:solidFill>
                  <a:ea typeface="宋体" charset="-122"/>
                </a:rPr>
                <a:t>4</a:t>
              </a:r>
              <a:r>
                <a:rPr lang="zh-CN" altLang="en-US" sz="2400" b="1" dirty="0" smtClean="0">
                  <a:solidFill>
                    <a:srgbClr val="C00000"/>
                  </a:solidFill>
                  <a:ea typeface="宋体" charset="-122"/>
                </a:rPr>
                <a:t>、医疗机构</a:t>
              </a:r>
              <a:r>
                <a:rPr lang="en-US" altLang="zh-CN" sz="2400" b="1" dirty="0" smtClean="0">
                  <a:solidFill>
                    <a:srgbClr val="C00000"/>
                  </a:solidFill>
                  <a:ea typeface="宋体" charset="-122"/>
                </a:rPr>
                <a:t>—</a:t>
              </a:r>
              <a:r>
                <a:rPr lang="zh-CN" altLang="en-US" sz="2400" b="1" dirty="0" smtClean="0">
                  <a:solidFill>
                    <a:srgbClr val="C00000"/>
                  </a:solidFill>
                  <a:ea typeface="宋体" charset="-122"/>
                </a:rPr>
                <a:t>综合查询</a:t>
              </a:r>
              <a:endParaRPr lang="en-US" altLang="zh-CN" sz="2400" b="1" dirty="0">
                <a:solidFill>
                  <a:srgbClr val="C00000"/>
                </a:solidFill>
                <a:ea typeface="宋体" charset="-122"/>
              </a:endParaRPr>
            </a:p>
          </p:txBody>
        </p:sp>
      </p:grpSp>
      <p:pic>
        <p:nvPicPr>
          <p:cNvPr id="6147"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04078" y="1932369"/>
            <a:ext cx="8455616" cy="6810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2" name="Text Box 33"/>
          <p:cNvSpPr txBox="1">
            <a:spLocks noChangeArrowheads="1"/>
          </p:cNvSpPr>
          <p:nvPr/>
        </p:nvSpPr>
        <p:spPr bwMode="auto">
          <a:xfrm>
            <a:off x="504077" y="5781448"/>
            <a:ext cx="8532417" cy="646331"/>
          </a:xfrm>
          <a:prstGeom prst="rect">
            <a:avLst/>
          </a:prstGeom>
          <a:noFill/>
          <a:ln w="9525" algn="ctr">
            <a:solidFill>
              <a:srgbClr val="C00000"/>
            </a:solidFill>
            <a:miter lim="800000"/>
            <a:headEnd/>
            <a:tailEnd/>
          </a:ln>
          <a:effectLst/>
          <a:extLst/>
        </p:spPr>
        <p:txBody>
          <a:bodyPr wrap="square">
            <a:spAutoFit/>
          </a:bodyPr>
          <a:lstStyle/>
          <a:p>
            <a:pPr eaLnBrk="0" hangingPunct="0"/>
            <a:r>
              <a:rPr lang="zh-CN" altLang="en-US" dirty="0" smtClean="0">
                <a:solidFill>
                  <a:srgbClr val="C00000"/>
                </a:solidFill>
                <a:ea typeface="宋体" charset="-122"/>
              </a:rPr>
              <a:t>执业机构考核结果统计：可以查看本单位医师考核的统计数据，主要包括报名统计数据、参考统计数据、合格率统计数据。</a:t>
            </a:r>
            <a:endParaRPr lang="en-US" altLang="zh-CN" dirty="0">
              <a:solidFill>
                <a:srgbClr val="C00000"/>
              </a:solidFill>
              <a:ea typeface="宋体" charset="-122"/>
            </a:endParaRPr>
          </a:p>
        </p:txBody>
      </p:sp>
      <p:pic>
        <p:nvPicPr>
          <p:cNvPr id="12290" name="Picture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04079" y="2613407"/>
            <a:ext cx="1800225" cy="2867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0" name="椭圆 19"/>
          <p:cNvSpPr/>
          <p:nvPr/>
        </p:nvSpPr>
        <p:spPr>
          <a:xfrm>
            <a:off x="621631" y="4782087"/>
            <a:ext cx="1543557" cy="44711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314" name="Picture 2"/>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2404356" y="2613407"/>
            <a:ext cx="6632140" cy="26157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4632113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81000" y="836712"/>
            <a:ext cx="8763000" cy="487362"/>
          </a:xfrm>
          <a:solidFill>
            <a:schemeClr val="accent1">
              <a:lumMod val="50000"/>
            </a:schemeClr>
          </a:solidFill>
        </p:spPr>
        <p:txBody>
          <a:bodyPr/>
          <a:lstStyle/>
          <a:p>
            <a:pPr algn="l"/>
            <a:r>
              <a:rPr lang="zh-CN" altLang="en-US" sz="3200" dirty="0" smtClean="0">
                <a:ea typeface="宋体" charset="-122"/>
              </a:rPr>
              <a:t>             目  录</a:t>
            </a:r>
            <a:endParaRPr lang="en-US" altLang="zh-CN" sz="3200" dirty="0">
              <a:ea typeface="宋体" charset="-122"/>
            </a:endParaRPr>
          </a:p>
        </p:txBody>
      </p:sp>
      <p:sp>
        <p:nvSpPr>
          <p:cNvPr id="2" name="矩形 1"/>
          <p:cNvSpPr/>
          <p:nvPr/>
        </p:nvSpPr>
        <p:spPr>
          <a:xfrm>
            <a:off x="4904580" y="38377"/>
            <a:ext cx="4131915" cy="461665"/>
          </a:xfrm>
          <a:prstGeom prst="rect">
            <a:avLst/>
          </a:prstGeom>
        </p:spPr>
        <p:txBody>
          <a:bodyPr wrap="square">
            <a:spAutoFit/>
          </a:bodyPr>
          <a:lstStyle/>
          <a:p>
            <a:r>
              <a:rPr lang="zh-CN" altLang="en-US" sz="2400" b="1" dirty="0" smtClean="0">
                <a:solidFill>
                  <a:schemeClr val="bg1"/>
                </a:solidFill>
                <a:ea typeface="宋体" charset="-122"/>
              </a:rPr>
              <a:t>医师定期考核信息管理系统</a:t>
            </a:r>
            <a:endParaRPr lang="zh-CN" altLang="en-US" sz="2400" b="1" dirty="0">
              <a:solidFill>
                <a:schemeClr val="bg1"/>
              </a:solidFill>
            </a:endParaRPr>
          </a:p>
        </p:txBody>
      </p:sp>
      <p:sp>
        <p:nvSpPr>
          <p:cNvPr id="4" name="灯片编号占位符 3"/>
          <p:cNvSpPr>
            <a:spLocks noGrp="1"/>
          </p:cNvSpPr>
          <p:nvPr>
            <p:ph type="sldNum" sz="quarter" idx="10"/>
          </p:nvPr>
        </p:nvSpPr>
        <p:spPr/>
        <p:txBody>
          <a:bodyPr/>
          <a:lstStyle/>
          <a:p>
            <a:fld id="{3BA920C0-A35E-49EF-BBEE-37999590F932}" type="slidenum">
              <a:rPr lang="en-US" altLang="zh-CN" smtClean="0"/>
              <a:pPr/>
              <a:t>29</a:t>
            </a:fld>
            <a:endParaRPr lang="en-US" altLang="zh-CN" dirty="0"/>
          </a:p>
        </p:txBody>
      </p:sp>
      <p:sp>
        <p:nvSpPr>
          <p:cNvPr id="13" name="Text Box 33"/>
          <p:cNvSpPr txBox="1">
            <a:spLocks noChangeArrowheads="1"/>
          </p:cNvSpPr>
          <p:nvPr/>
        </p:nvSpPr>
        <p:spPr bwMode="auto">
          <a:xfrm>
            <a:off x="704850" y="1412926"/>
            <a:ext cx="4587230"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zh-CN" altLang="en-US" sz="2400" dirty="0" smtClean="0">
                <a:ea typeface="宋体" charset="-122"/>
              </a:rPr>
              <a:t>医疗机构</a:t>
            </a:r>
            <a:r>
              <a:rPr lang="en-US" altLang="zh-CN" sz="2400" dirty="0" smtClean="0">
                <a:ea typeface="宋体" charset="-122"/>
              </a:rPr>
              <a:t>-</a:t>
            </a:r>
            <a:r>
              <a:rPr lang="zh-CN" altLang="en-US" sz="2400" dirty="0" smtClean="0">
                <a:ea typeface="宋体" charset="-122"/>
              </a:rPr>
              <a:t>操作特别注意事项：</a:t>
            </a:r>
            <a:endParaRPr lang="en-US" altLang="zh-CN" sz="2400" dirty="0">
              <a:ea typeface="宋体" charset="-122"/>
            </a:endParaRPr>
          </a:p>
        </p:txBody>
      </p:sp>
      <p:sp>
        <p:nvSpPr>
          <p:cNvPr id="14" name="Text Box 33"/>
          <p:cNvSpPr txBox="1">
            <a:spLocks noChangeArrowheads="1"/>
          </p:cNvSpPr>
          <p:nvPr/>
        </p:nvSpPr>
        <p:spPr bwMode="auto">
          <a:xfrm>
            <a:off x="857250" y="2060848"/>
            <a:ext cx="4587230"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altLang="zh-CN" sz="2400" dirty="0" smtClean="0">
                <a:solidFill>
                  <a:srgbClr val="FF0000"/>
                </a:solidFill>
                <a:ea typeface="宋体" charset="-122"/>
              </a:rPr>
              <a:t>1</a:t>
            </a:r>
            <a:r>
              <a:rPr lang="zh-CN" altLang="en-US" sz="2400" dirty="0" smtClean="0">
                <a:solidFill>
                  <a:srgbClr val="FF0000"/>
                </a:solidFill>
                <a:ea typeface="宋体" charset="-122"/>
              </a:rPr>
              <a:t>、科室管理：</a:t>
            </a:r>
            <a:endParaRPr lang="en-US" altLang="zh-CN" sz="2400" dirty="0">
              <a:solidFill>
                <a:srgbClr val="FF0000"/>
              </a:solidFill>
              <a:ea typeface="宋体" charset="-122"/>
            </a:endParaRPr>
          </a:p>
        </p:txBody>
      </p:sp>
      <p:sp>
        <p:nvSpPr>
          <p:cNvPr id="15" name="Text Box 33"/>
          <p:cNvSpPr txBox="1">
            <a:spLocks noChangeArrowheads="1"/>
          </p:cNvSpPr>
          <p:nvPr/>
        </p:nvSpPr>
        <p:spPr bwMode="auto">
          <a:xfrm>
            <a:off x="1331639" y="2492896"/>
            <a:ext cx="7704855" cy="10772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altLang="zh-CN" sz="1600" dirty="0" smtClean="0">
                <a:solidFill>
                  <a:srgbClr val="FF0000"/>
                </a:solidFill>
                <a:ea typeface="宋体" charset="-122"/>
              </a:rPr>
              <a:t>1.1 </a:t>
            </a:r>
            <a:r>
              <a:rPr lang="zh-CN" altLang="en-US" sz="1600" dirty="0" smtClean="0">
                <a:solidFill>
                  <a:srgbClr val="FF0000"/>
                </a:solidFill>
                <a:ea typeface="宋体" charset="-122"/>
              </a:rPr>
              <a:t>启用科室管理需要区县定考办批准；</a:t>
            </a:r>
            <a:endParaRPr lang="en-US" altLang="zh-CN" sz="1600" dirty="0" smtClean="0">
              <a:solidFill>
                <a:srgbClr val="FF0000"/>
              </a:solidFill>
              <a:ea typeface="宋体" charset="-122"/>
            </a:endParaRPr>
          </a:p>
          <a:p>
            <a:pPr eaLnBrk="0" hangingPunct="0"/>
            <a:r>
              <a:rPr lang="en-US" altLang="zh-CN" sz="1600" dirty="0" smtClean="0">
                <a:solidFill>
                  <a:srgbClr val="FF0000"/>
                </a:solidFill>
                <a:ea typeface="宋体" charset="-122"/>
              </a:rPr>
              <a:t>1.2 </a:t>
            </a:r>
            <a:r>
              <a:rPr lang="zh-CN" altLang="en-US" sz="1600" dirty="0" smtClean="0">
                <a:solidFill>
                  <a:srgbClr val="FF0000"/>
                </a:solidFill>
                <a:ea typeface="宋体" charset="-122"/>
              </a:rPr>
              <a:t>科室创建之后，医师才能在信息确认中选择科室；</a:t>
            </a:r>
            <a:endParaRPr lang="en-US" altLang="zh-CN" sz="1600" dirty="0" smtClean="0">
              <a:solidFill>
                <a:srgbClr val="FF0000"/>
              </a:solidFill>
              <a:ea typeface="宋体" charset="-122"/>
            </a:endParaRPr>
          </a:p>
          <a:p>
            <a:pPr eaLnBrk="0" hangingPunct="0"/>
            <a:r>
              <a:rPr lang="en-US" altLang="zh-CN" sz="1600" dirty="0" smtClean="0">
                <a:solidFill>
                  <a:srgbClr val="FF0000"/>
                </a:solidFill>
                <a:ea typeface="宋体" charset="-122"/>
              </a:rPr>
              <a:t>1.3 </a:t>
            </a:r>
            <a:r>
              <a:rPr lang="zh-CN" altLang="en-US" sz="1600" dirty="0" smtClean="0">
                <a:solidFill>
                  <a:srgbClr val="FF0000"/>
                </a:solidFill>
                <a:ea typeface="宋体" charset="-122"/>
              </a:rPr>
              <a:t>科室可以对本科室的医生，进行 申请审核和医疗机构评价</a:t>
            </a:r>
            <a:endParaRPr lang="en-US" altLang="zh-CN" sz="1600" dirty="0" smtClean="0">
              <a:solidFill>
                <a:srgbClr val="FF0000"/>
              </a:solidFill>
              <a:ea typeface="宋体" charset="-122"/>
            </a:endParaRPr>
          </a:p>
          <a:p>
            <a:pPr eaLnBrk="0" hangingPunct="0"/>
            <a:r>
              <a:rPr lang="en-US" altLang="zh-CN" sz="1600" dirty="0" smtClean="0">
                <a:solidFill>
                  <a:srgbClr val="FF0000"/>
                </a:solidFill>
                <a:ea typeface="宋体" charset="-122"/>
              </a:rPr>
              <a:t>1.4 </a:t>
            </a:r>
            <a:r>
              <a:rPr lang="zh-CN" altLang="en-US" sz="1600" dirty="0" smtClean="0">
                <a:solidFill>
                  <a:srgbClr val="FF0000"/>
                </a:solidFill>
                <a:ea typeface="宋体" charset="-122"/>
              </a:rPr>
              <a:t>医疗机构可以看到和操作本单位全部医师，科室只能看到和操作本科室的医生</a:t>
            </a:r>
            <a:endParaRPr lang="en-US" altLang="zh-CN" sz="1600" dirty="0">
              <a:solidFill>
                <a:srgbClr val="FF0000"/>
              </a:solidFill>
              <a:ea typeface="宋体" charset="-122"/>
            </a:endParaRPr>
          </a:p>
        </p:txBody>
      </p:sp>
      <p:sp>
        <p:nvSpPr>
          <p:cNvPr id="11" name="Text Box 33"/>
          <p:cNvSpPr txBox="1">
            <a:spLocks noChangeArrowheads="1"/>
          </p:cNvSpPr>
          <p:nvPr/>
        </p:nvSpPr>
        <p:spPr bwMode="auto">
          <a:xfrm>
            <a:off x="848866" y="3861048"/>
            <a:ext cx="4587230"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altLang="zh-CN" sz="2400" dirty="0" smtClean="0">
                <a:solidFill>
                  <a:srgbClr val="FF0000"/>
                </a:solidFill>
                <a:ea typeface="宋体" charset="-122"/>
              </a:rPr>
              <a:t>2</a:t>
            </a:r>
            <a:r>
              <a:rPr lang="zh-CN" altLang="en-US" sz="2400" dirty="0" smtClean="0">
                <a:solidFill>
                  <a:srgbClr val="FF0000"/>
                </a:solidFill>
                <a:ea typeface="宋体" charset="-122"/>
              </a:rPr>
              <a:t>、申请审核</a:t>
            </a:r>
            <a:endParaRPr lang="en-US" altLang="zh-CN" sz="2400" dirty="0">
              <a:solidFill>
                <a:srgbClr val="FF0000"/>
              </a:solidFill>
              <a:ea typeface="宋体" charset="-122"/>
            </a:endParaRPr>
          </a:p>
        </p:txBody>
      </p:sp>
      <p:sp>
        <p:nvSpPr>
          <p:cNvPr id="12" name="Text Box 33"/>
          <p:cNvSpPr txBox="1">
            <a:spLocks noChangeArrowheads="1"/>
          </p:cNvSpPr>
          <p:nvPr/>
        </p:nvSpPr>
        <p:spPr bwMode="auto">
          <a:xfrm>
            <a:off x="1331639" y="4304710"/>
            <a:ext cx="7704855"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altLang="zh-CN" sz="1600" dirty="0" smtClean="0">
                <a:solidFill>
                  <a:srgbClr val="FF0000"/>
                </a:solidFill>
                <a:ea typeface="宋体" charset="-122"/>
              </a:rPr>
              <a:t>2.1 </a:t>
            </a:r>
            <a:r>
              <a:rPr lang="zh-CN" altLang="en-US" sz="1600" dirty="0" smtClean="0">
                <a:solidFill>
                  <a:srgbClr val="FF0000"/>
                </a:solidFill>
                <a:ea typeface="宋体" charset="-122"/>
              </a:rPr>
              <a:t>申请审核可以打回；</a:t>
            </a:r>
            <a:endParaRPr lang="en-US" altLang="zh-CN" sz="1600" dirty="0" smtClean="0">
              <a:solidFill>
                <a:srgbClr val="FF0000"/>
              </a:solidFill>
              <a:ea typeface="宋体" charset="-122"/>
            </a:endParaRPr>
          </a:p>
          <a:p>
            <a:pPr eaLnBrk="0" hangingPunct="0"/>
            <a:r>
              <a:rPr lang="en-US" altLang="zh-CN" sz="1600" dirty="0" smtClean="0">
                <a:solidFill>
                  <a:srgbClr val="FF0000"/>
                </a:solidFill>
                <a:ea typeface="宋体" charset="-122"/>
              </a:rPr>
              <a:t>2.2 </a:t>
            </a:r>
            <a:r>
              <a:rPr lang="zh-CN" altLang="en-US" sz="1600" dirty="0" smtClean="0">
                <a:solidFill>
                  <a:srgbClr val="FF0000"/>
                </a:solidFill>
                <a:ea typeface="宋体" charset="-122"/>
              </a:rPr>
              <a:t>申请审核可以直接修改 简易流程或一般流程；</a:t>
            </a:r>
            <a:endParaRPr lang="en-US" altLang="zh-CN" sz="1600" dirty="0" smtClean="0">
              <a:solidFill>
                <a:srgbClr val="FF0000"/>
              </a:solidFill>
              <a:ea typeface="宋体" charset="-122"/>
            </a:endParaRPr>
          </a:p>
          <a:p>
            <a:pPr eaLnBrk="0" hangingPunct="0"/>
            <a:r>
              <a:rPr lang="en-US" altLang="zh-CN" sz="1600" dirty="0" smtClean="0">
                <a:solidFill>
                  <a:srgbClr val="FF0000"/>
                </a:solidFill>
                <a:ea typeface="宋体" charset="-122"/>
              </a:rPr>
              <a:t>2.3</a:t>
            </a:r>
            <a:r>
              <a:rPr lang="zh-CN" altLang="en-US" sz="1600" dirty="0">
                <a:solidFill>
                  <a:srgbClr val="FF0000"/>
                </a:solidFill>
                <a:ea typeface="宋体" charset="-122"/>
              </a:rPr>
              <a:t>申请审核推荐在考前统一审核（有错误信息可以打回，批准之后不能打回</a:t>
            </a:r>
            <a:r>
              <a:rPr lang="zh-CN" altLang="en-US" sz="1600" dirty="0" smtClean="0">
                <a:solidFill>
                  <a:srgbClr val="FF0000"/>
                </a:solidFill>
                <a:ea typeface="宋体" charset="-122"/>
              </a:rPr>
              <a:t>）</a:t>
            </a:r>
            <a:endParaRPr lang="en-US" altLang="zh-CN" sz="1600" dirty="0" smtClean="0">
              <a:solidFill>
                <a:srgbClr val="FF0000"/>
              </a:solidFill>
              <a:ea typeface="宋体" charset="-122"/>
            </a:endParaRPr>
          </a:p>
        </p:txBody>
      </p:sp>
      <p:sp>
        <p:nvSpPr>
          <p:cNvPr id="19" name="Text Box 33"/>
          <p:cNvSpPr txBox="1">
            <a:spLocks noChangeArrowheads="1"/>
          </p:cNvSpPr>
          <p:nvPr/>
        </p:nvSpPr>
        <p:spPr bwMode="auto">
          <a:xfrm>
            <a:off x="827584" y="5322693"/>
            <a:ext cx="4587230"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altLang="zh-CN" sz="2400" dirty="0" smtClean="0">
                <a:solidFill>
                  <a:srgbClr val="FF0000"/>
                </a:solidFill>
                <a:ea typeface="宋体" charset="-122"/>
              </a:rPr>
              <a:t>3</a:t>
            </a:r>
            <a:r>
              <a:rPr lang="zh-CN" altLang="en-US" sz="2400" dirty="0" smtClean="0">
                <a:solidFill>
                  <a:srgbClr val="FF0000"/>
                </a:solidFill>
                <a:ea typeface="宋体" charset="-122"/>
              </a:rPr>
              <a:t>、医疗机构考核</a:t>
            </a:r>
            <a:endParaRPr lang="en-US" altLang="zh-CN" sz="2400" dirty="0">
              <a:solidFill>
                <a:srgbClr val="FF0000"/>
              </a:solidFill>
              <a:ea typeface="宋体" charset="-122"/>
            </a:endParaRPr>
          </a:p>
        </p:txBody>
      </p:sp>
      <p:sp>
        <p:nvSpPr>
          <p:cNvPr id="20" name="Text Box 33"/>
          <p:cNvSpPr txBox="1">
            <a:spLocks noChangeArrowheads="1"/>
          </p:cNvSpPr>
          <p:nvPr/>
        </p:nvSpPr>
        <p:spPr bwMode="auto">
          <a:xfrm>
            <a:off x="1310357" y="5766355"/>
            <a:ext cx="7704855" cy="3385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altLang="zh-CN" sz="1600" dirty="0" smtClean="0">
                <a:solidFill>
                  <a:srgbClr val="FF0000"/>
                </a:solidFill>
                <a:ea typeface="宋体" charset="-122"/>
              </a:rPr>
              <a:t>3.1 </a:t>
            </a:r>
            <a:r>
              <a:rPr lang="zh-CN" altLang="en-US" sz="1600" dirty="0" smtClean="0">
                <a:solidFill>
                  <a:srgbClr val="FF0000"/>
                </a:solidFill>
                <a:ea typeface="宋体" charset="-122"/>
              </a:rPr>
              <a:t>医疗机构考核可以修改医师的 简易流程或一般流程的选择；</a:t>
            </a:r>
            <a:endParaRPr lang="en-US" altLang="zh-CN" sz="1600" dirty="0" smtClean="0">
              <a:solidFill>
                <a:srgbClr val="FF0000"/>
              </a:solidFill>
              <a:ea typeface="宋体" charset="-122"/>
            </a:endParaRPr>
          </a:p>
        </p:txBody>
      </p:sp>
    </p:spTree>
    <p:extLst>
      <p:ext uri="{BB962C8B-B14F-4D97-AF65-F5344CB8AC3E}">
        <p14:creationId xmlns="" xmlns:p14="http://schemas.microsoft.com/office/powerpoint/2010/main" val="39941719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zh-CN" altLang="en-US" sz="2800" dirty="0" smtClean="0">
                <a:ea typeface="宋体" charset="-122"/>
              </a:rPr>
              <a:t>一</a:t>
            </a:r>
            <a:r>
              <a:rPr lang="en-US" altLang="zh-CN" sz="2800" dirty="0" smtClean="0">
                <a:ea typeface="宋体" charset="-122"/>
              </a:rPr>
              <a:t>.  </a:t>
            </a:r>
            <a:r>
              <a:rPr lang="zh-CN" altLang="en-US" sz="2800" dirty="0" smtClean="0">
                <a:ea typeface="宋体" charset="-122"/>
              </a:rPr>
              <a:t>系统应用准备</a:t>
            </a:r>
            <a:endParaRPr lang="en-US" altLang="zh-CN" sz="2800" dirty="0">
              <a:ea typeface="宋体" charset="-122"/>
            </a:endParaRPr>
          </a:p>
        </p:txBody>
      </p:sp>
      <p:grpSp>
        <p:nvGrpSpPr>
          <p:cNvPr id="7" name="Group 3"/>
          <p:cNvGrpSpPr>
            <a:grpSpLocks/>
          </p:cNvGrpSpPr>
          <p:nvPr/>
        </p:nvGrpSpPr>
        <p:grpSpPr bwMode="auto">
          <a:xfrm>
            <a:off x="755576" y="1412776"/>
            <a:ext cx="7848872" cy="1440160"/>
            <a:chOff x="912" y="1008"/>
            <a:chExt cx="3984" cy="912"/>
          </a:xfrm>
        </p:grpSpPr>
        <p:sp>
          <p:nvSpPr>
            <p:cNvPr id="8" name="AutoShape 4"/>
            <p:cNvSpPr>
              <a:spLocks noChangeArrowheads="1"/>
            </p:cNvSpPr>
            <p:nvPr/>
          </p:nvSpPr>
          <p:spPr bwMode="gray">
            <a:xfrm>
              <a:off x="912" y="1008"/>
              <a:ext cx="3984" cy="912"/>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zh-CN" altLang="en-US"/>
            </a:p>
          </p:txBody>
        </p:sp>
        <p:grpSp>
          <p:nvGrpSpPr>
            <p:cNvPr id="11" name="Group 5"/>
            <p:cNvGrpSpPr>
              <a:grpSpLocks/>
            </p:cNvGrpSpPr>
            <p:nvPr/>
          </p:nvGrpSpPr>
          <p:grpSpPr bwMode="auto">
            <a:xfrm>
              <a:off x="962" y="1092"/>
              <a:ext cx="933" cy="746"/>
              <a:chOff x="962" y="1092"/>
              <a:chExt cx="933" cy="746"/>
            </a:xfrm>
          </p:grpSpPr>
          <p:sp>
            <p:nvSpPr>
              <p:cNvPr id="13" name="AutoShape 6"/>
              <p:cNvSpPr>
                <a:spLocks noChangeArrowheads="1"/>
              </p:cNvSpPr>
              <p:nvPr/>
            </p:nvSpPr>
            <p:spPr bwMode="gray">
              <a:xfrm>
                <a:off x="999" y="1092"/>
                <a:ext cx="871" cy="746"/>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 name="Freeform 7"/>
              <p:cNvSpPr>
                <a:spLocks/>
              </p:cNvSpPr>
              <p:nvPr/>
            </p:nvSpPr>
            <p:spPr bwMode="gray">
              <a:xfrm>
                <a:off x="1047" y="1140"/>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zh-CN" altLang="en-US"/>
              </a:p>
            </p:txBody>
          </p:sp>
          <p:sp>
            <p:nvSpPr>
              <p:cNvPr id="15" name="Text Box 8"/>
              <p:cNvSpPr txBox="1">
                <a:spLocks noChangeArrowheads="1"/>
              </p:cNvSpPr>
              <p:nvPr/>
            </p:nvSpPr>
            <p:spPr bwMode="gray">
              <a:xfrm>
                <a:off x="962" y="1295"/>
                <a:ext cx="933" cy="4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zh-CN" altLang="en-US" sz="2800" dirty="0" smtClean="0">
                    <a:solidFill>
                      <a:srgbClr val="FFFFFF"/>
                    </a:solidFill>
                    <a:effectLst>
                      <a:outerShdw blurRad="38100" dist="38100" dir="2700000" algn="tl">
                        <a:srgbClr val="C0C0C0"/>
                      </a:outerShdw>
                    </a:effectLst>
                    <a:ea typeface="宋体" charset="-122"/>
                  </a:rPr>
                  <a:t>登录网址</a:t>
                </a:r>
                <a:endParaRPr lang="en-US" altLang="zh-CN" sz="2800" dirty="0">
                  <a:solidFill>
                    <a:srgbClr val="FFFFFF"/>
                  </a:solidFill>
                  <a:effectLst>
                    <a:outerShdw blurRad="38100" dist="38100" dir="2700000" algn="tl">
                      <a:srgbClr val="C0C0C0"/>
                    </a:outerShdw>
                  </a:effectLst>
                  <a:ea typeface="宋体" charset="-122"/>
                </a:endParaRPr>
              </a:p>
            </p:txBody>
          </p:sp>
        </p:grpSp>
        <p:sp>
          <p:nvSpPr>
            <p:cNvPr id="12" name="Text Box 9"/>
            <p:cNvSpPr txBox="1">
              <a:spLocks noChangeArrowheads="1"/>
            </p:cNvSpPr>
            <p:nvPr/>
          </p:nvSpPr>
          <p:spPr bwMode="gray">
            <a:xfrm>
              <a:off x="1895" y="1188"/>
              <a:ext cx="2928" cy="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zh-CN" sz="2800" b="1" dirty="0">
                  <a:solidFill>
                    <a:srgbClr val="000000"/>
                  </a:solidFill>
                  <a:ea typeface="宋体" charset="-122"/>
                </a:rPr>
                <a:t>http://101.200.85.213:8080/</a:t>
              </a:r>
              <a:endParaRPr lang="en-US" altLang="zh-CN" sz="2800" dirty="0">
                <a:solidFill>
                  <a:srgbClr val="000000"/>
                </a:solidFill>
                <a:ea typeface="宋体" charset="-122"/>
              </a:endParaRPr>
            </a:p>
          </p:txBody>
        </p:sp>
      </p:grpSp>
      <p:sp>
        <p:nvSpPr>
          <p:cNvPr id="16" name="矩形 15"/>
          <p:cNvSpPr/>
          <p:nvPr/>
        </p:nvSpPr>
        <p:spPr>
          <a:xfrm>
            <a:off x="926975" y="3018656"/>
            <a:ext cx="7785485" cy="83897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smtClean="0">
                <a:solidFill>
                  <a:srgbClr val="C00000"/>
                </a:solidFill>
                <a:ea typeface="宋体" charset="-122"/>
              </a:rPr>
              <a:t>系统支持多种浏览器，推荐使用</a:t>
            </a:r>
            <a:r>
              <a:rPr lang="en-US" altLang="zh-CN" b="1" dirty="0" smtClean="0">
                <a:solidFill>
                  <a:srgbClr val="C00000"/>
                </a:solidFill>
                <a:ea typeface="宋体" charset="-122"/>
              </a:rPr>
              <a:t>360</a:t>
            </a:r>
            <a:r>
              <a:rPr lang="zh-CN" altLang="en-US" b="1" dirty="0" smtClean="0">
                <a:solidFill>
                  <a:srgbClr val="C00000"/>
                </a:solidFill>
                <a:ea typeface="宋体" charset="-122"/>
              </a:rPr>
              <a:t>浏览器。（</a:t>
            </a:r>
            <a:r>
              <a:rPr lang="en-US" altLang="zh-CN" b="1" dirty="0" smtClean="0">
                <a:solidFill>
                  <a:srgbClr val="C00000"/>
                </a:solidFill>
                <a:ea typeface="宋体" charset="-122"/>
              </a:rPr>
              <a:t>360</a:t>
            </a:r>
            <a:r>
              <a:rPr lang="zh-CN" altLang="en-US" b="1" dirty="0" smtClean="0">
                <a:solidFill>
                  <a:srgbClr val="C00000"/>
                </a:solidFill>
                <a:ea typeface="宋体" charset="-122"/>
              </a:rPr>
              <a:t>，</a:t>
            </a:r>
            <a:r>
              <a:rPr lang="en-US" altLang="zh-CN" b="1" dirty="0" err="1" smtClean="0">
                <a:solidFill>
                  <a:srgbClr val="C00000"/>
                </a:solidFill>
                <a:ea typeface="宋体" charset="-122"/>
              </a:rPr>
              <a:t>ie</a:t>
            </a:r>
            <a:r>
              <a:rPr lang="en-US" altLang="zh-CN" b="1" dirty="0" smtClean="0">
                <a:solidFill>
                  <a:srgbClr val="C00000"/>
                </a:solidFill>
                <a:ea typeface="宋体" charset="-122"/>
              </a:rPr>
              <a:t> 8</a:t>
            </a:r>
            <a:r>
              <a:rPr lang="zh-CN" altLang="en-US" b="1" dirty="0" smtClean="0">
                <a:solidFill>
                  <a:srgbClr val="C00000"/>
                </a:solidFill>
                <a:ea typeface="宋体" charset="-122"/>
              </a:rPr>
              <a:t>以上版本，谷歌，火狐、遨游等浏览器）</a:t>
            </a:r>
            <a:endParaRPr lang="zh-CN" altLang="en-US" b="1" dirty="0">
              <a:solidFill>
                <a:srgbClr val="C00000"/>
              </a:solidFill>
            </a:endParaRPr>
          </a:p>
        </p:txBody>
      </p:sp>
      <p:sp>
        <p:nvSpPr>
          <p:cNvPr id="19" name="矩形 18"/>
          <p:cNvSpPr/>
          <p:nvPr/>
        </p:nvSpPr>
        <p:spPr>
          <a:xfrm>
            <a:off x="3635896" y="2434251"/>
            <a:ext cx="5076564" cy="461665"/>
          </a:xfrm>
          <a:prstGeom prst="rect">
            <a:avLst/>
          </a:prstGeom>
        </p:spPr>
        <p:txBody>
          <a:bodyPr wrap="square">
            <a:spAutoFit/>
          </a:bodyPr>
          <a:lstStyle/>
          <a:p>
            <a:r>
              <a:rPr lang="zh-CN" altLang="en-US" sz="2400" b="1" dirty="0" smtClean="0">
                <a:solidFill>
                  <a:srgbClr val="C00000"/>
                </a:solidFill>
                <a:ea typeface="宋体" charset="-122"/>
              </a:rPr>
              <a:t>请将网址添加到 </a:t>
            </a:r>
            <a:r>
              <a:rPr lang="zh-CN" altLang="en-US" sz="2400" b="1" dirty="0">
                <a:solidFill>
                  <a:srgbClr val="C00000"/>
                </a:solidFill>
                <a:ea typeface="宋体" charset="-122"/>
              </a:rPr>
              <a:t>浏览器</a:t>
            </a:r>
            <a:r>
              <a:rPr lang="en-US" altLang="zh-CN" sz="2400" b="1" dirty="0" smtClean="0">
                <a:solidFill>
                  <a:srgbClr val="C00000"/>
                </a:solidFill>
                <a:ea typeface="宋体" charset="-122"/>
              </a:rPr>
              <a:t> </a:t>
            </a:r>
            <a:r>
              <a:rPr lang="zh-CN" altLang="en-US" sz="2400" b="1" dirty="0" smtClean="0">
                <a:solidFill>
                  <a:srgbClr val="C00000"/>
                </a:solidFill>
                <a:ea typeface="宋体" charset="-122"/>
              </a:rPr>
              <a:t>收藏夹</a:t>
            </a:r>
            <a:endParaRPr lang="zh-CN" altLang="en-US" sz="2400" b="1" dirty="0">
              <a:solidFill>
                <a:srgbClr val="C00000"/>
              </a:solidFill>
            </a:endParaRPr>
          </a:p>
        </p:txBody>
      </p:sp>
      <p:sp>
        <p:nvSpPr>
          <p:cNvPr id="3" name="灯片编号占位符 2"/>
          <p:cNvSpPr>
            <a:spLocks noGrp="1"/>
          </p:cNvSpPr>
          <p:nvPr>
            <p:ph type="sldNum" sz="quarter" idx="10"/>
          </p:nvPr>
        </p:nvSpPr>
        <p:spPr/>
        <p:txBody>
          <a:bodyPr/>
          <a:lstStyle/>
          <a:p>
            <a:fld id="{3BA920C0-A35E-49EF-BBEE-37999590F932}" type="slidenum">
              <a:rPr lang="en-US" altLang="zh-CN" smtClean="0"/>
              <a:pPr/>
              <a:t>3</a:t>
            </a:fld>
            <a:endParaRPr lang="en-US" altLang="zh-CN" dirty="0"/>
          </a:p>
        </p:txBody>
      </p:sp>
      <p:sp>
        <p:nvSpPr>
          <p:cNvPr id="21" name="矩形 20"/>
          <p:cNvSpPr/>
          <p:nvPr/>
        </p:nvSpPr>
        <p:spPr>
          <a:xfrm>
            <a:off x="4904580" y="38377"/>
            <a:ext cx="4131915" cy="461665"/>
          </a:xfrm>
          <a:prstGeom prst="rect">
            <a:avLst/>
          </a:prstGeom>
        </p:spPr>
        <p:txBody>
          <a:bodyPr wrap="square">
            <a:spAutoFit/>
          </a:bodyPr>
          <a:lstStyle/>
          <a:p>
            <a:r>
              <a:rPr lang="zh-CN" altLang="en-US" sz="2400" b="1" dirty="0" smtClean="0">
                <a:solidFill>
                  <a:schemeClr val="bg1"/>
                </a:solidFill>
                <a:ea typeface="宋体" charset="-122"/>
              </a:rPr>
              <a:t>医师定期考核信息管理系统</a:t>
            </a:r>
            <a:endParaRPr lang="zh-CN" altLang="en-US" sz="2400" b="1" dirty="0">
              <a:solidFill>
                <a:schemeClr val="bg1"/>
              </a:solidFill>
            </a:endParaRPr>
          </a:p>
        </p:txBody>
      </p:sp>
      <p:pic>
        <p:nvPicPr>
          <p:cNvPr id="6146" name="Picture 2"/>
          <p:cNvPicPr>
            <a:picLocks noChangeAspect="1" noChangeArrowheads="1"/>
          </p:cNvPicPr>
          <p:nvPr/>
        </p:nvPicPr>
        <p:blipFill>
          <a:blip r:embed="rId2"/>
          <a:srcRect/>
          <a:stretch>
            <a:fillRect/>
          </a:stretch>
        </p:blipFill>
        <p:spPr bwMode="auto">
          <a:xfrm>
            <a:off x="785786" y="3929066"/>
            <a:ext cx="8001056" cy="2928934"/>
          </a:xfrm>
          <a:prstGeom prst="rect">
            <a:avLst/>
          </a:prstGeom>
          <a:noFill/>
          <a:ln w="9525">
            <a:noFill/>
            <a:miter lim="800000"/>
            <a:headEnd/>
            <a:tailEnd/>
          </a:ln>
          <a:effectLst/>
        </p:spPr>
      </p:pic>
    </p:spTree>
    <p:extLst>
      <p:ext uri="{BB962C8B-B14F-4D97-AF65-F5344CB8AC3E}">
        <p14:creationId xmlns="" xmlns:p14="http://schemas.microsoft.com/office/powerpoint/2010/main" val="34905437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81000" y="836712"/>
            <a:ext cx="8763000" cy="487362"/>
          </a:xfrm>
          <a:solidFill>
            <a:schemeClr val="accent1">
              <a:lumMod val="50000"/>
            </a:schemeClr>
          </a:solidFill>
        </p:spPr>
        <p:txBody>
          <a:bodyPr/>
          <a:lstStyle/>
          <a:p>
            <a:pPr algn="l"/>
            <a:r>
              <a:rPr lang="zh-CN" altLang="en-US" sz="3200" dirty="0" smtClean="0">
                <a:ea typeface="宋体" charset="-122"/>
              </a:rPr>
              <a:t>             目  录</a:t>
            </a:r>
            <a:endParaRPr lang="en-US" altLang="zh-CN" sz="3200" dirty="0">
              <a:ea typeface="宋体" charset="-122"/>
            </a:endParaRPr>
          </a:p>
        </p:txBody>
      </p:sp>
      <p:sp>
        <p:nvSpPr>
          <p:cNvPr id="2" name="矩形 1"/>
          <p:cNvSpPr/>
          <p:nvPr/>
        </p:nvSpPr>
        <p:spPr>
          <a:xfrm>
            <a:off x="4904580" y="38377"/>
            <a:ext cx="4131915" cy="461665"/>
          </a:xfrm>
          <a:prstGeom prst="rect">
            <a:avLst/>
          </a:prstGeom>
        </p:spPr>
        <p:txBody>
          <a:bodyPr wrap="square">
            <a:spAutoFit/>
          </a:bodyPr>
          <a:lstStyle/>
          <a:p>
            <a:r>
              <a:rPr lang="zh-CN" altLang="en-US" sz="2400" b="1" dirty="0" smtClean="0">
                <a:solidFill>
                  <a:schemeClr val="bg1"/>
                </a:solidFill>
                <a:ea typeface="宋体" charset="-122"/>
              </a:rPr>
              <a:t>医师定期考核信息管理系统</a:t>
            </a:r>
            <a:endParaRPr lang="zh-CN" altLang="en-US" sz="2400" b="1" dirty="0">
              <a:solidFill>
                <a:schemeClr val="bg1"/>
              </a:solidFill>
            </a:endParaRPr>
          </a:p>
        </p:txBody>
      </p:sp>
      <p:grpSp>
        <p:nvGrpSpPr>
          <p:cNvPr id="36" name="Group 40"/>
          <p:cNvGrpSpPr>
            <a:grpSpLocks/>
          </p:cNvGrpSpPr>
          <p:nvPr/>
        </p:nvGrpSpPr>
        <p:grpSpPr bwMode="auto">
          <a:xfrm>
            <a:off x="2013092" y="3501008"/>
            <a:ext cx="5410200" cy="665162"/>
            <a:chOff x="1248" y="2509"/>
            <a:chExt cx="3408" cy="419"/>
          </a:xfrm>
        </p:grpSpPr>
        <p:grpSp>
          <p:nvGrpSpPr>
            <p:cNvPr id="37" name="Group 24"/>
            <p:cNvGrpSpPr>
              <a:grpSpLocks/>
            </p:cNvGrpSpPr>
            <p:nvPr/>
          </p:nvGrpSpPr>
          <p:grpSpPr bwMode="auto">
            <a:xfrm>
              <a:off x="1248" y="2509"/>
              <a:ext cx="480" cy="419"/>
              <a:chOff x="1110" y="2656"/>
              <a:chExt cx="1549" cy="1351"/>
            </a:xfrm>
          </p:grpSpPr>
          <p:sp>
            <p:nvSpPr>
              <p:cNvPr id="41" name="AutoShape 25"/>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 xmlns:a14="http://schemas.microsoft.com/office/drawing/2010/main" w="9525">
                    <a:solidFill>
                      <a:srgbClr val="C0C0C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2" name="AutoShape 26"/>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3" name="AutoShape 27"/>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38" name="Line 32"/>
            <p:cNvSpPr>
              <a:spLocks noChangeShapeType="1"/>
            </p:cNvSpPr>
            <p:nvPr/>
          </p:nvSpPr>
          <p:spPr bwMode="auto">
            <a:xfrm>
              <a:off x="1632" y="2893"/>
              <a:ext cx="3024" cy="0"/>
            </a:xfrm>
            <a:prstGeom prst="line">
              <a:avLst/>
            </a:prstGeom>
            <a:noFill/>
            <a:ln w="25400">
              <a:solidFill>
                <a:schemeClr val="folHlink"/>
              </a:solidFill>
              <a:prstDash val="sysDot"/>
              <a:round/>
              <a:headEnd/>
              <a:tailEnd type="oval"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9" name="Text Box 33"/>
            <p:cNvSpPr txBox="1">
              <a:spLocks noChangeArrowheads="1"/>
            </p:cNvSpPr>
            <p:nvPr/>
          </p:nvSpPr>
          <p:spPr bwMode="auto">
            <a:xfrm>
              <a:off x="2256" y="2557"/>
              <a:ext cx="1667" cy="2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zh-CN" altLang="en-US" sz="2400" dirty="0">
                  <a:ea typeface="宋体" charset="-122"/>
                </a:rPr>
                <a:t>考核机构功能说明</a:t>
              </a:r>
              <a:endParaRPr lang="en-US" altLang="zh-CN" sz="2400" dirty="0">
                <a:ea typeface="宋体" charset="-122"/>
              </a:endParaRPr>
            </a:p>
          </p:txBody>
        </p:sp>
        <p:sp>
          <p:nvSpPr>
            <p:cNvPr id="40" name="Text Box 34"/>
            <p:cNvSpPr txBox="1">
              <a:spLocks noChangeArrowheads="1"/>
            </p:cNvSpPr>
            <p:nvPr/>
          </p:nvSpPr>
          <p:spPr bwMode="gray">
            <a:xfrm>
              <a:off x="1327" y="2571"/>
              <a:ext cx="311" cy="2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zh-CN" altLang="en-US" sz="2400" b="1" dirty="0" smtClean="0">
                  <a:solidFill>
                    <a:schemeClr val="bg1"/>
                  </a:solidFill>
                  <a:ea typeface="宋体" charset="-122"/>
                </a:rPr>
                <a:t>四</a:t>
              </a:r>
              <a:endParaRPr lang="en-US" altLang="zh-CN" sz="2400" b="1" dirty="0">
                <a:solidFill>
                  <a:schemeClr val="bg1"/>
                </a:solidFill>
                <a:ea typeface="宋体" charset="-122"/>
              </a:endParaRPr>
            </a:p>
          </p:txBody>
        </p:sp>
      </p:grpSp>
      <p:sp>
        <p:nvSpPr>
          <p:cNvPr id="4" name="灯片编号占位符 3"/>
          <p:cNvSpPr>
            <a:spLocks noGrp="1"/>
          </p:cNvSpPr>
          <p:nvPr>
            <p:ph type="sldNum" sz="quarter" idx="10"/>
          </p:nvPr>
        </p:nvSpPr>
        <p:spPr/>
        <p:txBody>
          <a:bodyPr/>
          <a:lstStyle/>
          <a:p>
            <a:fld id="{3BA920C0-A35E-49EF-BBEE-37999590F932}" type="slidenum">
              <a:rPr lang="en-US" altLang="zh-CN" smtClean="0"/>
              <a:pPr/>
              <a:t>30</a:t>
            </a:fld>
            <a:endParaRPr lang="en-US" altLang="zh-CN" dirty="0"/>
          </a:p>
        </p:txBody>
      </p:sp>
    </p:spTree>
    <p:extLst>
      <p:ext uri="{BB962C8B-B14F-4D97-AF65-F5344CB8AC3E}">
        <p14:creationId xmlns="" xmlns:p14="http://schemas.microsoft.com/office/powerpoint/2010/main" val="3229704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chor="t"/>
          <a:lstStyle/>
          <a:p>
            <a:r>
              <a:rPr lang="zh-CN" altLang="en-US" sz="2800" dirty="0" smtClean="0">
                <a:ea typeface="宋体" charset="-122"/>
              </a:rPr>
              <a:t>四</a:t>
            </a:r>
            <a:r>
              <a:rPr lang="en-US" altLang="zh-CN" sz="2800" dirty="0" smtClean="0">
                <a:ea typeface="宋体" charset="-122"/>
              </a:rPr>
              <a:t>.  </a:t>
            </a:r>
            <a:r>
              <a:rPr lang="zh-CN" altLang="en-US" sz="2800" dirty="0">
                <a:ea typeface="宋体" charset="-122"/>
              </a:rPr>
              <a:t>考核</a:t>
            </a:r>
            <a:r>
              <a:rPr lang="zh-CN" altLang="en-US" sz="2800" dirty="0" smtClean="0">
                <a:ea typeface="宋体" charset="-122"/>
              </a:rPr>
              <a:t>机构功能说明</a:t>
            </a:r>
            <a:endParaRPr lang="en-US" altLang="zh-CN" sz="2800" dirty="0">
              <a:ea typeface="宋体" charset="-122"/>
            </a:endParaRPr>
          </a:p>
        </p:txBody>
      </p:sp>
      <p:sp>
        <p:nvSpPr>
          <p:cNvPr id="4" name="灯片编号占位符 3"/>
          <p:cNvSpPr>
            <a:spLocks noGrp="1"/>
          </p:cNvSpPr>
          <p:nvPr>
            <p:ph type="sldNum" sz="quarter" idx="10"/>
          </p:nvPr>
        </p:nvSpPr>
        <p:spPr/>
        <p:txBody>
          <a:bodyPr/>
          <a:lstStyle/>
          <a:p>
            <a:fld id="{3BA920C0-A35E-49EF-BBEE-37999590F932}" type="slidenum">
              <a:rPr lang="en-US" altLang="zh-CN" smtClean="0"/>
              <a:pPr/>
              <a:t>31</a:t>
            </a:fld>
            <a:endParaRPr lang="en-US" altLang="zh-CN" dirty="0"/>
          </a:p>
        </p:txBody>
      </p:sp>
      <p:sp>
        <p:nvSpPr>
          <p:cNvPr id="11" name="矩形 10"/>
          <p:cNvSpPr/>
          <p:nvPr/>
        </p:nvSpPr>
        <p:spPr>
          <a:xfrm>
            <a:off x="4904580" y="38377"/>
            <a:ext cx="4131915" cy="461665"/>
          </a:xfrm>
          <a:prstGeom prst="rect">
            <a:avLst/>
          </a:prstGeom>
        </p:spPr>
        <p:txBody>
          <a:bodyPr wrap="square">
            <a:spAutoFit/>
          </a:bodyPr>
          <a:lstStyle/>
          <a:p>
            <a:r>
              <a:rPr lang="zh-CN" altLang="en-US" sz="2400" b="1" dirty="0" smtClean="0">
                <a:solidFill>
                  <a:schemeClr val="bg1"/>
                </a:solidFill>
                <a:ea typeface="宋体" charset="-122"/>
              </a:rPr>
              <a:t>医师定期考核信息管理系统</a:t>
            </a:r>
            <a:endParaRPr lang="zh-CN" altLang="en-US" sz="2400" b="1" dirty="0">
              <a:solidFill>
                <a:schemeClr val="bg1"/>
              </a:solidFill>
            </a:endParaRPr>
          </a:p>
        </p:txBody>
      </p:sp>
      <p:grpSp>
        <p:nvGrpSpPr>
          <p:cNvPr id="14" name="Group 3"/>
          <p:cNvGrpSpPr>
            <a:grpSpLocks/>
          </p:cNvGrpSpPr>
          <p:nvPr/>
        </p:nvGrpSpPr>
        <p:grpSpPr bwMode="auto">
          <a:xfrm>
            <a:off x="413468" y="1310788"/>
            <a:ext cx="4014516" cy="544602"/>
            <a:chOff x="912" y="1008"/>
            <a:chExt cx="3290" cy="642"/>
          </a:xfrm>
        </p:grpSpPr>
        <p:sp>
          <p:nvSpPr>
            <p:cNvPr id="15" name="AutoShape 4"/>
            <p:cNvSpPr>
              <a:spLocks noChangeArrowheads="1"/>
            </p:cNvSpPr>
            <p:nvPr/>
          </p:nvSpPr>
          <p:spPr bwMode="gray">
            <a:xfrm>
              <a:off x="912" y="1008"/>
              <a:ext cx="3290" cy="631"/>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zh-CN" altLang="en-US"/>
            </a:p>
          </p:txBody>
        </p:sp>
        <p:sp>
          <p:nvSpPr>
            <p:cNvPr id="16" name="Text Box 9"/>
            <p:cNvSpPr txBox="1">
              <a:spLocks noChangeArrowheads="1"/>
            </p:cNvSpPr>
            <p:nvPr/>
          </p:nvSpPr>
          <p:spPr bwMode="gray">
            <a:xfrm>
              <a:off x="1095" y="1106"/>
              <a:ext cx="2928" cy="5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zh-CN" sz="2400" b="1" dirty="0" smtClean="0">
                  <a:solidFill>
                    <a:srgbClr val="C00000"/>
                  </a:solidFill>
                  <a:ea typeface="宋体" charset="-122"/>
                </a:rPr>
                <a:t>1</a:t>
              </a:r>
              <a:r>
                <a:rPr lang="zh-CN" altLang="en-US" sz="2400" b="1" dirty="0" smtClean="0">
                  <a:solidFill>
                    <a:srgbClr val="C00000"/>
                  </a:solidFill>
                  <a:ea typeface="宋体" charset="-122"/>
                </a:rPr>
                <a:t>、</a:t>
              </a:r>
              <a:r>
                <a:rPr lang="zh-CN" altLang="en-US" sz="2400" b="1" dirty="0">
                  <a:solidFill>
                    <a:srgbClr val="C00000"/>
                  </a:solidFill>
                  <a:ea typeface="宋体" charset="-122"/>
                </a:rPr>
                <a:t>考核</a:t>
              </a:r>
              <a:r>
                <a:rPr lang="zh-CN" altLang="en-US" sz="2400" b="1" dirty="0" smtClean="0">
                  <a:solidFill>
                    <a:srgbClr val="C00000"/>
                  </a:solidFill>
                  <a:ea typeface="宋体" charset="-122"/>
                </a:rPr>
                <a:t>机构功能列表</a:t>
              </a:r>
              <a:endParaRPr lang="en-US" altLang="zh-CN" sz="2400" b="1" dirty="0">
                <a:solidFill>
                  <a:srgbClr val="C00000"/>
                </a:solidFill>
                <a:ea typeface="宋体" charset="-122"/>
              </a:endParaRPr>
            </a:p>
          </p:txBody>
        </p:sp>
      </p:grpSp>
      <p:pic>
        <p:nvPicPr>
          <p:cNvPr id="15362"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67544" y="2855878"/>
            <a:ext cx="2232248" cy="31683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6386" name="Picture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64604" y="2103380"/>
            <a:ext cx="8640958" cy="590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椭圆 12"/>
          <p:cNvSpPr/>
          <p:nvPr/>
        </p:nvSpPr>
        <p:spPr>
          <a:xfrm>
            <a:off x="2051721" y="3493457"/>
            <a:ext cx="720080" cy="79208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 Box 33"/>
          <p:cNvSpPr txBox="1">
            <a:spLocks noChangeArrowheads="1"/>
          </p:cNvSpPr>
          <p:nvPr/>
        </p:nvSpPr>
        <p:spPr bwMode="auto">
          <a:xfrm>
            <a:off x="3082105" y="3637473"/>
            <a:ext cx="5594351" cy="1015663"/>
          </a:xfrm>
          <a:prstGeom prst="rect">
            <a:avLst/>
          </a:prstGeom>
          <a:solidFill>
            <a:srgbClr val="FFFFFF"/>
          </a:solidFill>
          <a:ln w="9525" algn="ctr">
            <a:solidFill>
              <a:srgbClr val="C00000"/>
            </a:solidFill>
            <a:miter lim="800000"/>
            <a:headEnd/>
            <a:tailEnd/>
          </a:ln>
          <a:effectLst/>
          <a:extLst/>
        </p:spPr>
        <p:txBody>
          <a:bodyPr wrap="square">
            <a:spAutoFit/>
          </a:bodyPr>
          <a:lstStyle/>
          <a:p>
            <a:pPr eaLnBrk="0" hangingPunct="0">
              <a:lnSpc>
                <a:spcPct val="150000"/>
              </a:lnSpc>
            </a:pPr>
            <a:r>
              <a:rPr lang="zh-CN" altLang="en-US" sz="2000" b="1" dirty="0" smtClean="0">
                <a:solidFill>
                  <a:srgbClr val="C00000"/>
                </a:solidFill>
                <a:ea typeface="宋体" charset="-122"/>
              </a:rPr>
              <a:t>登录系统之后，点击  向下箭头的图标，看到具体的功能</a:t>
            </a:r>
            <a:endParaRPr lang="en-US" altLang="zh-CN" sz="2000" b="1" dirty="0">
              <a:solidFill>
                <a:srgbClr val="C00000"/>
              </a:solidFill>
              <a:ea typeface="宋体" charset="-122"/>
            </a:endParaRPr>
          </a:p>
        </p:txBody>
      </p:sp>
    </p:spTree>
    <p:extLst>
      <p:ext uri="{BB962C8B-B14F-4D97-AF65-F5344CB8AC3E}">
        <p14:creationId xmlns="" xmlns:p14="http://schemas.microsoft.com/office/powerpoint/2010/main" val="17058699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chor="t"/>
          <a:lstStyle/>
          <a:p>
            <a:r>
              <a:rPr lang="zh-CN" altLang="en-US" sz="2800" dirty="0" smtClean="0">
                <a:ea typeface="宋体" charset="-122"/>
              </a:rPr>
              <a:t>四</a:t>
            </a:r>
            <a:r>
              <a:rPr lang="en-US" altLang="zh-CN" sz="2800" dirty="0" smtClean="0">
                <a:ea typeface="宋体" charset="-122"/>
              </a:rPr>
              <a:t>.  </a:t>
            </a:r>
            <a:r>
              <a:rPr lang="zh-CN" altLang="en-US" sz="2800" dirty="0">
                <a:ea typeface="宋体" charset="-122"/>
              </a:rPr>
              <a:t>考核</a:t>
            </a:r>
            <a:r>
              <a:rPr lang="zh-CN" altLang="en-US" sz="2800" dirty="0" smtClean="0">
                <a:ea typeface="宋体" charset="-122"/>
              </a:rPr>
              <a:t>机构功能说明</a:t>
            </a:r>
            <a:endParaRPr lang="en-US" altLang="zh-CN" sz="2800" dirty="0">
              <a:ea typeface="宋体" charset="-122"/>
            </a:endParaRPr>
          </a:p>
        </p:txBody>
      </p:sp>
      <p:sp>
        <p:nvSpPr>
          <p:cNvPr id="4" name="灯片编号占位符 3"/>
          <p:cNvSpPr>
            <a:spLocks noGrp="1"/>
          </p:cNvSpPr>
          <p:nvPr>
            <p:ph type="sldNum" sz="quarter" idx="10"/>
          </p:nvPr>
        </p:nvSpPr>
        <p:spPr/>
        <p:txBody>
          <a:bodyPr/>
          <a:lstStyle/>
          <a:p>
            <a:fld id="{3BA920C0-A35E-49EF-BBEE-37999590F932}" type="slidenum">
              <a:rPr lang="en-US" altLang="zh-CN" smtClean="0"/>
              <a:pPr/>
              <a:t>32</a:t>
            </a:fld>
            <a:endParaRPr lang="en-US" altLang="zh-CN" dirty="0"/>
          </a:p>
        </p:txBody>
      </p:sp>
      <p:sp>
        <p:nvSpPr>
          <p:cNvPr id="11" name="矩形 10"/>
          <p:cNvSpPr/>
          <p:nvPr/>
        </p:nvSpPr>
        <p:spPr>
          <a:xfrm>
            <a:off x="4904580" y="38377"/>
            <a:ext cx="4131915" cy="461665"/>
          </a:xfrm>
          <a:prstGeom prst="rect">
            <a:avLst/>
          </a:prstGeom>
        </p:spPr>
        <p:txBody>
          <a:bodyPr wrap="square">
            <a:spAutoFit/>
          </a:bodyPr>
          <a:lstStyle/>
          <a:p>
            <a:r>
              <a:rPr lang="zh-CN" altLang="en-US" sz="2400" b="1" dirty="0" smtClean="0">
                <a:solidFill>
                  <a:schemeClr val="bg1"/>
                </a:solidFill>
                <a:ea typeface="宋体" charset="-122"/>
              </a:rPr>
              <a:t>医师定期考核信息管理系统</a:t>
            </a:r>
            <a:endParaRPr lang="zh-CN" altLang="en-US" sz="2400" b="1" dirty="0">
              <a:solidFill>
                <a:schemeClr val="bg1"/>
              </a:solidFill>
            </a:endParaRPr>
          </a:p>
        </p:txBody>
      </p:sp>
      <p:grpSp>
        <p:nvGrpSpPr>
          <p:cNvPr id="14" name="Group 3"/>
          <p:cNvGrpSpPr>
            <a:grpSpLocks/>
          </p:cNvGrpSpPr>
          <p:nvPr/>
        </p:nvGrpSpPr>
        <p:grpSpPr bwMode="auto">
          <a:xfrm>
            <a:off x="413468" y="1310788"/>
            <a:ext cx="8479012" cy="544602"/>
            <a:chOff x="912" y="1008"/>
            <a:chExt cx="3290" cy="642"/>
          </a:xfrm>
        </p:grpSpPr>
        <p:sp>
          <p:nvSpPr>
            <p:cNvPr id="15" name="AutoShape 4"/>
            <p:cNvSpPr>
              <a:spLocks noChangeArrowheads="1"/>
            </p:cNvSpPr>
            <p:nvPr/>
          </p:nvSpPr>
          <p:spPr bwMode="gray">
            <a:xfrm>
              <a:off x="912" y="1008"/>
              <a:ext cx="3290" cy="631"/>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zh-CN" altLang="en-US"/>
            </a:p>
          </p:txBody>
        </p:sp>
        <p:sp>
          <p:nvSpPr>
            <p:cNvPr id="16" name="Text Box 9"/>
            <p:cNvSpPr txBox="1">
              <a:spLocks noChangeArrowheads="1"/>
            </p:cNvSpPr>
            <p:nvPr/>
          </p:nvSpPr>
          <p:spPr bwMode="gray">
            <a:xfrm>
              <a:off x="1095" y="1106"/>
              <a:ext cx="2928" cy="5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zh-CN" sz="2400" b="1" dirty="0" smtClean="0">
                  <a:solidFill>
                    <a:srgbClr val="C00000"/>
                  </a:solidFill>
                  <a:ea typeface="宋体" charset="-122"/>
                </a:rPr>
                <a:t>1</a:t>
              </a:r>
              <a:r>
                <a:rPr lang="zh-CN" altLang="en-US" sz="2400" b="1" dirty="0" smtClean="0">
                  <a:solidFill>
                    <a:srgbClr val="C00000"/>
                  </a:solidFill>
                  <a:ea typeface="宋体" charset="-122"/>
                </a:rPr>
                <a:t>、考核机构</a:t>
              </a:r>
              <a:r>
                <a:rPr lang="en-US" altLang="zh-CN" sz="2400" b="1" dirty="0" smtClean="0">
                  <a:solidFill>
                    <a:srgbClr val="C00000"/>
                  </a:solidFill>
                  <a:ea typeface="宋体" charset="-122"/>
                </a:rPr>
                <a:t>—</a:t>
              </a:r>
              <a:r>
                <a:rPr lang="zh-CN" altLang="en-US" sz="2400" b="1" dirty="0" smtClean="0">
                  <a:solidFill>
                    <a:srgbClr val="C00000"/>
                  </a:solidFill>
                  <a:ea typeface="宋体" charset="-122"/>
                </a:rPr>
                <a:t>所考机构及人员查看</a:t>
              </a:r>
              <a:endParaRPr lang="en-US" altLang="zh-CN" sz="2400" b="1" dirty="0">
                <a:solidFill>
                  <a:srgbClr val="C00000"/>
                </a:solidFill>
                <a:ea typeface="宋体" charset="-122"/>
              </a:endParaRPr>
            </a:p>
          </p:txBody>
        </p:sp>
      </p:grpSp>
      <p:pic>
        <p:nvPicPr>
          <p:cNvPr id="1638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64604" y="2103380"/>
            <a:ext cx="8640958" cy="590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7410" name="Picture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64602" y="2885653"/>
            <a:ext cx="1800225" cy="3495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7413" name="Picture 5"/>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2267744" y="2735958"/>
            <a:ext cx="6725381" cy="25459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9" name="椭圆 18"/>
          <p:cNvSpPr/>
          <p:nvPr/>
        </p:nvSpPr>
        <p:spPr>
          <a:xfrm>
            <a:off x="3228691" y="3550693"/>
            <a:ext cx="958427" cy="95842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 Box 33"/>
          <p:cNvSpPr txBox="1">
            <a:spLocks noChangeArrowheads="1"/>
          </p:cNvSpPr>
          <p:nvPr/>
        </p:nvSpPr>
        <p:spPr bwMode="auto">
          <a:xfrm>
            <a:off x="2304279" y="5298266"/>
            <a:ext cx="6588201" cy="923330"/>
          </a:xfrm>
          <a:prstGeom prst="rect">
            <a:avLst/>
          </a:prstGeom>
          <a:noFill/>
          <a:ln w="9525" algn="ctr">
            <a:solidFill>
              <a:srgbClr val="C00000"/>
            </a:solidFill>
            <a:miter lim="800000"/>
            <a:headEnd/>
            <a:tailEnd/>
          </a:ln>
          <a:effectLst/>
          <a:extLst/>
        </p:spPr>
        <p:txBody>
          <a:bodyPr wrap="square">
            <a:spAutoFit/>
          </a:bodyPr>
          <a:lstStyle/>
          <a:p>
            <a:pPr eaLnBrk="0" hangingPunct="0"/>
            <a:r>
              <a:rPr lang="zh-CN" altLang="en-US" dirty="0" smtClean="0">
                <a:solidFill>
                  <a:srgbClr val="C00000"/>
                </a:solidFill>
                <a:ea typeface="宋体" charset="-122"/>
              </a:rPr>
              <a:t>所考机构及人员查看：</a:t>
            </a:r>
            <a:endParaRPr lang="en-US" altLang="zh-CN" dirty="0" smtClean="0">
              <a:solidFill>
                <a:srgbClr val="C00000"/>
              </a:solidFill>
              <a:ea typeface="宋体" charset="-122"/>
            </a:endParaRPr>
          </a:p>
          <a:p>
            <a:pPr eaLnBrk="0" hangingPunct="0"/>
            <a:r>
              <a:rPr lang="en-US" altLang="zh-CN" dirty="0">
                <a:solidFill>
                  <a:srgbClr val="C00000"/>
                </a:solidFill>
                <a:ea typeface="宋体" charset="-122"/>
              </a:rPr>
              <a:t> </a:t>
            </a:r>
            <a:r>
              <a:rPr lang="en-US" altLang="zh-CN" dirty="0" smtClean="0">
                <a:solidFill>
                  <a:srgbClr val="C00000"/>
                </a:solidFill>
                <a:ea typeface="宋体" charset="-122"/>
              </a:rPr>
              <a:t> </a:t>
            </a:r>
            <a:r>
              <a:rPr lang="zh-CN" altLang="en-US" dirty="0" smtClean="0">
                <a:solidFill>
                  <a:srgbClr val="C00000"/>
                </a:solidFill>
                <a:ea typeface="宋体" charset="-122"/>
              </a:rPr>
              <a:t>可以查看本考核机构下负责考核的医疗机构，以及每个机构下的具体人员。</a:t>
            </a:r>
            <a:endParaRPr lang="en-US" altLang="zh-CN" dirty="0">
              <a:solidFill>
                <a:srgbClr val="C00000"/>
              </a:solidFill>
              <a:ea typeface="宋体" charset="-122"/>
            </a:endParaRPr>
          </a:p>
        </p:txBody>
      </p:sp>
      <p:sp>
        <p:nvSpPr>
          <p:cNvPr id="22" name="椭圆 21"/>
          <p:cNvSpPr/>
          <p:nvPr/>
        </p:nvSpPr>
        <p:spPr>
          <a:xfrm>
            <a:off x="535019" y="4618428"/>
            <a:ext cx="1543557" cy="36951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 Box 33"/>
          <p:cNvSpPr txBox="1">
            <a:spLocks noChangeArrowheads="1"/>
          </p:cNvSpPr>
          <p:nvPr/>
        </p:nvSpPr>
        <p:spPr bwMode="auto">
          <a:xfrm>
            <a:off x="2267744" y="6372036"/>
            <a:ext cx="6588201" cy="369332"/>
          </a:xfrm>
          <a:prstGeom prst="rect">
            <a:avLst/>
          </a:prstGeom>
          <a:noFill/>
          <a:ln w="9525" algn="ctr">
            <a:solidFill>
              <a:srgbClr val="C00000"/>
            </a:solidFill>
            <a:miter lim="800000"/>
            <a:headEnd/>
            <a:tailEnd/>
          </a:ln>
          <a:effectLst/>
          <a:extLst/>
        </p:spPr>
        <p:txBody>
          <a:bodyPr wrap="square">
            <a:spAutoFit/>
          </a:bodyPr>
          <a:lstStyle/>
          <a:p>
            <a:pPr eaLnBrk="0" hangingPunct="0"/>
            <a:r>
              <a:rPr lang="zh-CN" altLang="en-US" dirty="0" smtClean="0">
                <a:solidFill>
                  <a:srgbClr val="C00000"/>
                </a:solidFill>
                <a:ea typeface="宋体" charset="-122"/>
              </a:rPr>
              <a:t>关键功能：点击医疗机构名称可以查看该机构下的详细人员信息</a:t>
            </a:r>
            <a:endParaRPr lang="en-US" altLang="zh-CN" dirty="0">
              <a:solidFill>
                <a:srgbClr val="C00000"/>
              </a:solidFill>
              <a:ea typeface="宋体" charset="-122"/>
            </a:endParaRPr>
          </a:p>
        </p:txBody>
      </p:sp>
    </p:spTree>
    <p:extLst>
      <p:ext uri="{BB962C8B-B14F-4D97-AF65-F5344CB8AC3E}">
        <p14:creationId xmlns="" xmlns:p14="http://schemas.microsoft.com/office/powerpoint/2010/main" val="27999526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chor="t"/>
          <a:lstStyle/>
          <a:p>
            <a:r>
              <a:rPr lang="zh-CN" altLang="en-US" sz="2800" dirty="0" smtClean="0">
                <a:ea typeface="宋体" charset="-122"/>
              </a:rPr>
              <a:t>四</a:t>
            </a:r>
            <a:r>
              <a:rPr lang="en-US" altLang="zh-CN" sz="2800" dirty="0" smtClean="0">
                <a:ea typeface="宋体" charset="-122"/>
              </a:rPr>
              <a:t>.  </a:t>
            </a:r>
            <a:r>
              <a:rPr lang="zh-CN" altLang="en-US" sz="2800" dirty="0">
                <a:ea typeface="宋体" charset="-122"/>
              </a:rPr>
              <a:t>考核</a:t>
            </a:r>
            <a:r>
              <a:rPr lang="zh-CN" altLang="en-US" sz="2800" dirty="0" smtClean="0">
                <a:ea typeface="宋体" charset="-122"/>
              </a:rPr>
              <a:t>机构功能说明</a:t>
            </a:r>
            <a:endParaRPr lang="en-US" altLang="zh-CN" sz="2800" dirty="0">
              <a:ea typeface="宋体" charset="-122"/>
            </a:endParaRPr>
          </a:p>
        </p:txBody>
      </p:sp>
      <p:sp>
        <p:nvSpPr>
          <p:cNvPr id="4" name="灯片编号占位符 3"/>
          <p:cNvSpPr>
            <a:spLocks noGrp="1"/>
          </p:cNvSpPr>
          <p:nvPr>
            <p:ph type="sldNum" sz="quarter" idx="10"/>
          </p:nvPr>
        </p:nvSpPr>
        <p:spPr/>
        <p:txBody>
          <a:bodyPr/>
          <a:lstStyle/>
          <a:p>
            <a:fld id="{3BA920C0-A35E-49EF-BBEE-37999590F932}" type="slidenum">
              <a:rPr lang="en-US" altLang="zh-CN" smtClean="0"/>
              <a:pPr/>
              <a:t>33</a:t>
            </a:fld>
            <a:endParaRPr lang="en-US" altLang="zh-CN" dirty="0"/>
          </a:p>
        </p:txBody>
      </p:sp>
      <p:sp>
        <p:nvSpPr>
          <p:cNvPr id="11" name="矩形 10"/>
          <p:cNvSpPr/>
          <p:nvPr/>
        </p:nvSpPr>
        <p:spPr>
          <a:xfrm>
            <a:off x="4904580" y="38377"/>
            <a:ext cx="4131915" cy="461665"/>
          </a:xfrm>
          <a:prstGeom prst="rect">
            <a:avLst/>
          </a:prstGeom>
        </p:spPr>
        <p:txBody>
          <a:bodyPr wrap="square">
            <a:spAutoFit/>
          </a:bodyPr>
          <a:lstStyle/>
          <a:p>
            <a:r>
              <a:rPr lang="zh-CN" altLang="en-US" sz="2400" b="1" dirty="0" smtClean="0">
                <a:solidFill>
                  <a:schemeClr val="bg1"/>
                </a:solidFill>
                <a:ea typeface="宋体" charset="-122"/>
              </a:rPr>
              <a:t>医师定期考核信息管理系统</a:t>
            </a:r>
            <a:endParaRPr lang="zh-CN" altLang="en-US" sz="2400" b="1" dirty="0">
              <a:solidFill>
                <a:schemeClr val="bg1"/>
              </a:solidFill>
            </a:endParaRPr>
          </a:p>
        </p:txBody>
      </p:sp>
      <p:grpSp>
        <p:nvGrpSpPr>
          <p:cNvPr id="14" name="Group 3"/>
          <p:cNvGrpSpPr>
            <a:grpSpLocks/>
          </p:cNvGrpSpPr>
          <p:nvPr/>
        </p:nvGrpSpPr>
        <p:grpSpPr bwMode="auto">
          <a:xfrm>
            <a:off x="413468" y="1310788"/>
            <a:ext cx="8479012" cy="544602"/>
            <a:chOff x="912" y="1008"/>
            <a:chExt cx="3290" cy="642"/>
          </a:xfrm>
        </p:grpSpPr>
        <p:sp>
          <p:nvSpPr>
            <p:cNvPr id="15" name="AutoShape 4"/>
            <p:cNvSpPr>
              <a:spLocks noChangeArrowheads="1"/>
            </p:cNvSpPr>
            <p:nvPr/>
          </p:nvSpPr>
          <p:spPr bwMode="gray">
            <a:xfrm>
              <a:off x="912" y="1008"/>
              <a:ext cx="3290" cy="631"/>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zh-CN" altLang="en-US"/>
            </a:p>
          </p:txBody>
        </p:sp>
        <p:sp>
          <p:nvSpPr>
            <p:cNvPr id="16" name="Text Box 9"/>
            <p:cNvSpPr txBox="1">
              <a:spLocks noChangeArrowheads="1"/>
            </p:cNvSpPr>
            <p:nvPr/>
          </p:nvSpPr>
          <p:spPr bwMode="gray">
            <a:xfrm>
              <a:off x="1095" y="1106"/>
              <a:ext cx="2928" cy="5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zh-CN" sz="2400" b="1" dirty="0" smtClean="0">
                  <a:solidFill>
                    <a:srgbClr val="C00000"/>
                  </a:solidFill>
                  <a:ea typeface="宋体" charset="-122"/>
                </a:rPr>
                <a:t>2</a:t>
              </a:r>
              <a:r>
                <a:rPr lang="zh-CN" altLang="en-US" sz="2400" b="1" dirty="0" smtClean="0">
                  <a:solidFill>
                    <a:srgbClr val="C00000"/>
                  </a:solidFill>
                  <a:ea typeface="宋体" charset="-122"/>
                </a:rPr>
                <a:t>、考核机构</a:t>
              </a:r>
              <a:r>
                <a:rPr lang="en-US" altLang="zh-CN" sz="2400" b="1" dirty="0" smtClean="0">
                  <a:solidFill>
                    <a:srgbClr val="C00000"/>
                  </a:solidFill>
                  <a:ea typeface="宋体" charset="-122"/>
                </a:rPr>
                <a:t>—</a:t>
              </a:r>
              <a:r>
                <a:rPr lang="zh-CN" altLang="en-US" sz="2400" b="1" dirty="0" smtClean="0">
                  <a:solidFill>
                    <a:srgbClr val="C00000"/>
                  </a:solidFill>
                  <a:ea typeface="宋体" charset="-122"/>
                </a:rPr>
                <a:t>考核机构考核</a:t>
              </a:r>
              <a:endParaRPr lang="en-US" altLang="zh-CN" sz="2400" b="1" dirty="0">
                <a:solidFill>
                  <a:srgbClr val="C00000"/>
                </a:solidFill>
                <a:ea typeface="宋体" charset="-122"/>
              </a:endParaRPr>
            </a:p>
          </p:txBody>
        </p:sp>
      </p:grpSp>
      <p:pic>
        <p:nvPicPr>
          <p:cNvPr id="1638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64604" y="2103380"/>
            <a:ext cx="8640958" cy="590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8434" name="Picture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29419" y="2693400"/>
            <a:ext cx="1550293" cy="26048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7" name="椭圆 16"/>
          <p:cNvSpPr/>
          <p:nvPr/>
        </p:nvSpPr>
        <p:spPr>
          <a:xfrm>
            <a:off x="467544" y="3995588"/>
            <a:ext cx="1275667" cy="36951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435" name="Picture 3"/>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1979713" y="2657005"/>
            <a:ext cx="6984776" cy="26227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8" name="Text Box 33"/>
          <p:cNvSpPr txBox="1">
            <a:spLocks noChangeArrowheads="1"/>
          </p:cNvSpPr>
          <p:nvPr/>
        </p:nvSpPr>
        <p:spPr bwMode="auto">
          <a:xfrm>
            <a:off x="467544" y="5441081"/>
            <a:ext cx="8532417" cy="369332"/>
          </a:xfrm>
          <a:prstGeom prst="rect">
            <a:avLst/>
          </a:prstGeom>
          <a:noFill/>
          <a:ln w="9525" algn="ctr">
            <a:solidFill>
              <a:srgbClr val="C00000"/>
            </a:solidFill>
            <a:miter lim="800000"/>
            <a:headEnd/>
            <a:tailEnd/>
          </a:ln>
          <a:effectLst/>
          <a:extLst/>
        </p:spPr>
        <p:txBody>
          <a:bodyPr wrap="square">
            <a:spAutoFit/>
          </a:bodyPr>
          <a:lstStyle/>
          <a:p>
            <a:pPr eaLnBrk="0" hangingPunct="0"/>
            <a:r>
              <a:rPr lang="zh-CN" altLang="en-US" dirty="0">
                <a:solidFill>
                  <a:srgbClr val="C00000"/>
                </a:solidFill>
                <a:ea typeface="宋体" charset="-122"/>
              </a:rPr>
              <a:t>考核</a:t>
            </a:r>
            <a:r>
              <a:rPr lang="zh-CN" altLang="en-US" dirty="0" smtClean="0">
                <a:solidFill>
                  <a:srgbClr val="C00000"/>
                </a:solidFill>
                <a:ea typeface="宋体" charset="-122"/>
              </a:rPr>
              <a:t>机构考核： 是考核机构对医师的业务水平和最终考核结论的考核。</a:t>
            </a:r>
            <a:endParaRPr lang="en-US" altLang="zh-CN" dirty="0">
              <a:solidFill>
                <a:srgbClr val="C00000"/>
              </a:solidFill>
              <a:ea typeface="宋体" charset="-122"/>
            </a:endParaRPr>
          </a:p>
        </p:txBody>
      </p:sp>
      <p:sp>
        <p:nvSpPr>
          <p:cNvPr id="20" name="Text Box 33"/>
          <p:cNvSpPr txBox="1">
            <a:spLocks noChangeArrowheads="1"/>
          </p:cNvSpPr>
          <p:nvPr/>
        </p:nvSpPr>
        <p:spPr bwMode="auto">
          <a:xfrm>
            <a:off x="467546" y="5879013"/>
            <a:ext cx="8532417" cy="646331"/>
          </a:xfrm>
          <a:prstGeom prst="rect">
            <a:avLst/>
          </a:prstGeom>
          <a:noFill/>
          <a:ln w="9525" algn="ctr">
            <a:solidFill>
              <a:srgbClr val="C00000"/>
            </a:solidFill>
            <a:miter lim="800000"/>
            <a:headEnd/>
            <a:tailEnd/>
          </a:ln>
          <a:effectLst/>
          <a:extLst/>
        </p:spPr>
        <p:txBody>
          <a:bodyPr wrap="square">
            <a:spAutoFit/>
          </a:bodyPr>
          <a:lstStyle/>
          <a:p>
            <a:pPr eaLnBrk="0" hangingPunct="0"/>
            <a:r>
              <a:rPr lang="zh-CN" altLang="en-US" dirty="0" smtClean="0">
                <a:solidFill>
                  <a:srgbClr val="C00000"/>
                </a:solidFill>
                <a:ea typeface="宋体" charset="-122"/>
              </a:rPr>
              <a:t>关键功能：</a:t>
            </a:r>
            <a:r>
              <a:rPr lang="en-US" altLang="zh-CN" dirty="0" smtClean="0">
                <a:solidFill>
                  <a:srgbClr val="C00000"/>
                </a:solidFill>
                <a:ea typeface="宋体" charset="-122"/>
              </a:rPr>
              <a:t>1</a:t>
            </a:r>
            <a:r>
              <a:rPr lang="zh-CN" altLang="en-US" dirty="0" smtClean="0">
                <a:solidFill>
                  <a:srgbClr val="C00000"/>
                </a:solidFill>
                <a:ea typeface="宋体" charset="-122"/>
              </a:rPr>
              <a:t>、通过多种查询条件筛选医师信息。</a:t>
            </a:r>
            <a:r>
              <a:rPr lang="en-US" altLang="zh-CN" dirty="0" smtClean="0">
                <a:solidFill>
                  <a:srgbClr val="C00000"/>
                </a:solidFill>
                <a:ea typeface="宋体" charset="-122"/>
              </a:rPr>
              <a:t>2</a:t>
            </a:r>
            <a:r>
              <a:rPr lang="zh-CN" altLang="en-US" dirty="0" smtClean="0">
                <a:solidFill>
                  <a:srgbClr val="C00000"/>
                </a:solidFill>
                <a:ea typeface="宋体" charset="-122"/>
              </a:rPr>
              <a:t>、业务水平考核结论全部合格</a:t>
            </a:r>
            <a:endParaRPr lang="en-US" altLang="zh-CN" dirty="0" smtClean="0">
              <a:solidFill>
                <a:srgbClr val="C00000"/>
              </a:solidFill>
              <a:ea typeface="宋体" charset="-122"/>
            </a:endParaRPr>
          </a:p>
          <a:p>
            <a:pPr eaLnBrk="0" hangingPunct="0"/>
            <a:r>
              <a:rPr lang="en-US" altLang="zh-CN" dirty="0" smtClean="0">
                <a:solidFill>
                  <a:srgbClr val="C00000"/>
                </a:solidFill>
                <a:ea typeface="宋体" charset="-122"/>
              </a:rPr>
              <a:t>3</a:t>
            </a:r>
            <a:r>
              <a:rPr lang="zh-CN" altLang="en-US" dirty="0" smtClean="0">
                <a:solidFill>
                  <a:srgbClr val="C00000"/>
                </a:solidFill>
                <a:ea typeface="宋体" charset="-122"/>
              </a:rPr>
              <a:t>、业务水平考核和考核结论单个合格。</a:t>
            </a:r>
            <a:r>
              <a:rPr lang="en-US" altLang="zh-CN" dirty="0" smtClean="0">
                <a:solidFill>
                  <a:srgbClr val="C00000"/>
                </a:solidFill>
                <a:ea typeface="宋体" charset="-122"/>
              </a:rPr>
              <a:t>4</a:t>
            </a:r>
            <a:r>
              <a:rPr lang="zh-CN" altLang="en-US" dirty="0" smtClean="0">
                <a:solidFill>
                  <a:srgbClr val="C00000"/>
                </a:solidFill>
                <a:ea typeface="宋体" charset="-122"/>
              </a:rPr>
              <a:t>、提交考核结果</a:t>
            </a:r>
            <a:endParaRPr lang="en-US" altLang="zh-CN" dirty="0">
              <a:solidFill>
                <a:srgbClr val="C00000"/>
              </a:solidFill>
              <a:ea typeface="宋体" charset="-122"/>
            </a:endParaRPr>
          </a:p>
        </p:txBody>
      </p:sp>
      <p:sp>
        <p:nvSpPr>
          <p:cNvPr id="24" name="椭圆 23"/>
          <p:cNvSpPr/>
          <p:nvPr/>
        </p:nvSpPr>
        <p:spPr>
          <a:xfrm>
            <a:off x="1568141" y="2492896"/>
            <a:ext cx="7324339" cy="115212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4465535" y="3774050"/>
            <a:ext cx="1867704" cy="36951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 xmlns:p14="http://schemas.microsoft.com/office/powerpoint/2010/main" val="16845389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chor="t"/>
          <a:lstStyle/>
          <a:p>
            <a:r>
              <a:rPr lang="zh-CN" altLang="en-US" sz="2800" dirty="0">
                <a:ea typeface="宋体" charset="-122"/>
              </a:rPr>
              <a:t>三</a:t>
            </a:r>
            <a:r>
              <a:rPr lang="en-US" altLang="zh-CN" sz="2800" dirty="0" smtClean="0">
                <a:ea typeface="宋体" charset="-122"/>
              </a:rPr>
              <a:t>.  </a:t>
            </a:r>
            <a:r>
              <a:rPr lang="zh-CN" altLang="en-US" sz="2800" dirty="0" smtClean="0">
                <a:ea typeface="宋体" charset="-122"/>
              </a:rPr>
              <a:t>医疗机构功能说明</a:t>
            </a:r>
            <a:endParaRPr lang="en-US" altLang="zh-CN" sz="2800" dirty="0">
              <a:ea typeface="宋体" charset="-122"/>
            </a:endParaRPr>
          </a:p>
        </p:txBody>
      </p:sp>
      <p:sp>
        <p:nvSpPr>
          <p:cNvPr id="4" name="灯片编号占位符 3"/>
          <p:cNvSpPr>
            <a:spLocks noGrp="1"/>
          </p:cNvSpPr>
          <p:nvPr>
            <p:ph type="sldNum" sz="quarter" idx="10"/>
          </p:nvPr>
        </p:nvSpPr>
        <p:spPr/>
        <p:txBody>
          <a:bodyPr/>
          <a:lstStyle/>
          <a:p>
            <a:fld id="{3BA920C0-A35E-49EF-BBEE-37999590F932}" type="slidenum">
              <a:rPr lang="en-US" altLang="zh-CN" smtClean="0"/>
              <a:pPr/>
              <a:t>34</a:t>
            </a:fld>
            <a:endParaRPr lang="en-US" altLang="zh-CN" dirty="0"/>
          </a:p>
        </p:txBody>
      </p:sp>
      <p:sp>
        <p:nvSpPr>
          <p:cNvPr id="11" name="矩形 10"/>
          <p:cNvSpPr/>
          <p:nvPr/>
        </p:nvSpPr>
        <p:spPr>
          <a:xfrm>
            <a:off x="4904580" y="38377"/>
            <a:ext cx="4131915" cy="461665"/>
          </a:xfrm>
          <a:prstGeom prst="rect">
            <a:avLst/>
          </a:prstGeom>
        </p:spPr>
        <p:txBody>
          <a:bodyPr wrap="square">
            <a:spAutoFit/>
          </a:bodyPr>
          <a:lstStyle/>
          <a:p>
            <a:r>
              <a:rPr lang="zh-CN" altLang="en-US" sz="2400" b="1" dirty="0" smtClean="0">
                <a:solidFill>
                  <a:schemeClr val="bg1"/>
                </a:solidFill>
                <a:ea typeface="宋体" charset="-122"/>
              </a:rPr>
              <a:t>医师定期考核信息管理系统</a:t>
            </a:r>
            <a:endParaRPr lang="zh-CN" altLang="en-US" sz="2400" b="1" dirty="0">
              <a:solidFill>
                <a:schemeClr val="bg1"/>
              </a:solidFill>
            </a:endParaRPr>
          </a:p>
        </p:txBody>
      </p:sp>
      <p:pic>
        <p:nvPicPr>
          <p:cNvPr id="6147"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04078" y="1932369"/>
            <a:ext cx="8455616" cy="6810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2" name="Text Box 33"/>
          <p:cNvSpPr txBox="1">
            <a:spLocks noChangeArrowheads="1"/>
          </p:cNvSpPr>
          <p:nvPr/>
        </p:nvSpPr>
        <p:spPr bwMode="auto">
          <a:xfrm>
            <a:off x="504077" y="5781448"/>
            <a:ext cx="8532417" cy="369332"/>
          </a:xfrm>
          <a:prstGeom prst="rect">
            <a:avLst/>
          </a:prstGeom>
          <a:noFill/>
          <a:ln w="9525" algn="ctr">
            <a:solidFill>
              <a:srgbClr val="C00000"/>
            </a:solidFill>
            <a:miter lim="800000"/>
            <a:headEnd/>
            <a:tailEnd/>
          </a:ln>
          <a:effectLst/>
          <a:extLst/>
        </p:spPr>
        <p:txBody>
          <a:bodyPr wrap="square">
            <a:spAutoFit/>
          </a:bodyPr>
          <a:lstStyle/>
          <a:p>
            <a:pPr eaLnBrk="0" hangingPunct="0"/>
            <a:r>
              <a:rPr lang="zh-CN" altLang="en-US" dirty="0" smtClean="0">
                <a:solidFill>
                  <a:srgbClr val="C00000"/>
                </a:solidFill>
                <a:ea typeface="宋体" charset="-122"/>
              </a:rPr>
              <a:t>考核情况综合查询：可以查询本考核机构下全部参考医师的详细参考情况。</a:t>
            </a:r>
            <a:endParaRPr lang="en-US" altLang="zh-CN" dirty="0">
              <a:solidFill>
                <a:srgbClr val="C00000"/>
              </a:solidFill>
              <a:ea typeface="宋体" charset="-122"/>
            </a:endParaRPr>
          </a:p>
        </p:txBody>
      </p:sp>
      <p:sp>
        <p:nvSpPr>
          <p:cNvPr id="36" name="Text Box 33"/>
          <p:cNvSpPr txBox="1">
            <a:spLocks noChangeArrowheads="1"/>
          </p:cNvSpPr>
          <p:nvPr/>
        </p:nvSpPr>
        <p:spPr bwMode="auto">
          <a:xfrm>
            <a:off x="504079" y="6219380"/>
            <a:ext cx="8532417" cy="646331"/>
          </a:xfrm>
          <a:prstGeom prst="rect">
            <a:avLst/>
          </a:prstGeom>
          <a:noFill/>
          <a:ln w="9525" algn="ctr">
            <a:solidFill>
              <a:srgbClr val="C00000"/>
            </a:solidFill>
            <a:miter lim="800000"/>
            <a:headEnd/>
            <a:tailEnd/>
          </a:ln>
          <a:effectLst/>
          <a:extLst/>
        </p:spPr>
        <p:txBody>
          <a:bodyPr wrap="square">
            <a:spAutoFit/>
          </a:bodyPr>
          <a:lstStyle/>
          <a:p>
            <a:pPr eaLnBrk="0" hangingPunct="0"/>
            <a:r>
              <a:rPr lang="zh-CN" altLang="en-US" dirty="0" smtClean="0">
                <a:solidFill>
                  <a:srgbClr val="C00000"/>
                </a:solidFill>
                <a:ea typeface="宋体" charset="-122"/>
              </a:rPr>
              <a:t>关键功能：通过查询条件查看本考核机构下医师信息确认工作的完成情况、医师考核申请的参考情况、医师考核结果是否合格的情况</a:t>
            </a:r>
            <a:endParaRPr lang="en-US" altLang="zh-CN" dirty="0">
              <a:solidFill>
                <a:srgbClr val="C00000"/>
              </a:solidFill>
              <a:ea typeface="宋体" charset="-122"/>
            </a:endParaRPr>
          </a:p>
        </p:txBody>
      </p:sp>
      <p:pic>
        <p:nvPicPr>
          <p:cNvPr id="12290" name="Picture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04079" y="2613407"/>
            <a:ext cx="1800225" cy="2867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0" name="椭圆 19"/>
          <p:cNvSpPr/>
          <p:nvPr/>
        </p:nvSpPr>
        <p:spPr>
          <a:xfrm>
            <a:off x="755576" y="4437037"/>
            <a:ext cx="1275667" cy="44711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293" name="Picture 5"/>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2363561" y="2449365"/>
            <a:ext cx="6720270" cy="31651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5" name="椭圆 24"/>
          <p:cNvSpPr/>
          <p:nvPr/>
        </p:nvSpPr>
        <p:spPr>
          <a:xfrm>
            <a:off x="4763531" y="2773487"/>
            <a:ext cx="3939963" cy="49182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Group 3"/>
          <p:cNvGrpSpPr>
            <a:grpSpLocks/>
          </p:cNvGrpSpPr>
          <p:nvPr/>
        </p:nvGrpSpPr>
        <p:grpSpPr bwMode="auto">
          <a:xfrm>
            <a:off x="413468" y="1310788"/>
            <a:ext cx="8479012" cy="544602"/>
            <a:chOff x="912" y="1008"/>
            <a:chExt cx="3290" cy="642"/>
          </a:xfrm>
        </p:grpSpPr>
        <p:sp>
          <p:nvSpPr>
            <p:cNvPr id="18" name="AutoShape 4"/>
            <p:cNvSpPr>
              <a:spLocks noChangeArrowheads="1"/>
            </p:cNvSpPr>
            <p:nvPr/>
          </p:nvSpPr>
          <p:spPr bwMode="gray">
            <a:xfrm>
              <a:off x="912" y="1008"/>
              <a:ext cx="3290" cy="631"/>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zh-CN" altLang="en-US"/>
            </a:p>
          </p:txBody>
        </p:sp>
        <p:sp>
          <p:nvSpPr>
            <p:cNvPr id="19" name="Text Box 9"/>
            <p:cNvSpPr txBox="1">
              <a:spLocks noChangeArrowheads="1"/>
            </p:cNvSpPr>
            <p:nvPr/>
          </p:nvSpPr>
          <p:spPr bwMode="gray">
            <a:xfrm>
              <a:off x="1095" y="1106"/>
              <a:ext cx="2928" cy="5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zh-CN" sz="2400" b="1" dirty="0" smtClean="0">
                  <a:solidFill>
                    <a:srgbClr val="C00000"/>
                  </a:solidFill>
                  <a:ea typeface="宋体" charset="-122"/>
                </a:rPr>
                <a:t>3</a:t>
              </a:r>
              <a:r>
                <a:rPr lang="zh-CN" altLang="en-US" sz="2400" b="1" dirty="0" smtClean="0">
                  <a:solidFill>
                    <a:srgbClr val="C00000"/>
                  </a:solidFill>
                  <a:ea typeface="宋体" charset="-122"/>
                </a:rPr>
                <a:t>、考核机构</a:t>
              </a:r>
              <a:r>
                <a:rPr lang="en-US" altLang="zh-CN" sz="2400" b="1" dirty="0" smtClean="0">
                  <a:solidFill>
                    <a:srgbClr val="C00000"/>
                  </a:solidFill>
                  <a:ea typeface="宋体" charset="-122"/>
                </a:rPr>
                <a:t>—</a:t>
              </a:r>
              <a:r>
                <a:rPr lang="zh-CN" altLang="en-US" sz="2400" b="1" dirty="0" smtClean="0">
                  <a:solidFill>
                    <a:srgbClr val="C00000"/>
                  </a:solidFill>
                  <a:ea typeface="宋体" charset="-122"/>
                </a:rPr>
                <a:t>考核情况综合查询</a:t>
              </a:r>
              <a:endParaRPr lang="en-US" altLang="zh-CN" sz="2400" b="1" dirty="0">
                <a:solidFill>
                  <a:srgbClr val="C00000"/>
                </a:solidFill>
                <a:ea typeface="宋体" charset="-122"/>
              </a:endParaRPr>
            </a:p>
          </p:txBody>
        </p:sp>
      </p:grpSp>
    </p:spTree>
    <p:extLst>
      <p:ext uri="{BB962C8B-B14F-4D97-AF65-F5344CB8AC3E}">
        <p14:creationId xmlns="" xmlns:p14="http://schemas.microsoft.com/office/powerpoint/2010/main" val="29845424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chor="t"/>
          <a:lstStyle/>
          <a:p>
            <a:r>
              <a:rPr lang="zh-CN" altLang="en-US" sz="2800" dirty="0">
                <a:ea typeface="宋体" charset="-122"/>
              </a:rPr>
              <a:t>三</a:t>
            </a:r>
            <a:r>
              <a:rPr lang="en-US" altLang="zh-CN" sz="2800" dirty="0" smtClean="0">
                <a:ea typeface="宋体" charset="-122"/>
              </a:rPr>
              <a:t>.  </a:t>
            </a:r>
            <a:r>
              <a:rPr lang="zh-CN" altLang="en-US" sz="2800" dirty="0" smtClean="0">
                <a:ea typeface="宋体" charset="-122"/>
              </a:rPr>
              <a:t>医疗机构功能说明</a:t>
            </a:r>
            <a:endParaRPr lang="en-US" altLang="zh-CN" sz="2800" dirty="0">
              <a:ea typeface="宋体" charset="-122"/>
            </a:endParaRPr>
          </a:p>
        </p:txBody>
      </p:sp>
      <p:sp>
        <p:nvSpPr>
          <p:cNvPr id="4" name="灯片编号占位符 3"/>
          <p:cNvSpPr>
            <a:spLocks noGrp="1"/>
          </p:cNvSpPr>
          <p:nvPr>
            <p:ph type="sldNum" sz="quarter" idx="10"/>
          </p:nvPr>
        </p:nvSpPr>
        <p:spPr/>
        <p:txBody>
          <a:bodyPr/>
          <a:lstStyle/>
          <a:p>
            <a:fld id="{3BA920C0-A35E-49EF-BBEE-37999590F932}" type="slidenum">
              <a:rPr lang="en-US" altLang="zh-CN" smtClean="0"/>
              <a:pPr/>
              <a:t>35</a:t>
            </a:fld>
            <a:endParaRPr lang="en-US" altLang="zh-CN" dirty="0"/>
          </a:p>
        </p:txBody>
      </p:sp>
      <p:sp>
        <p:nvSpPr>
          <p:cNvPr id="11" name="矩形 10"/>
          <p:cNvSpPr/>
          <p:nvPr/>
        </p:nvSpPr>
        <p:spPr>
          <a:xfrm>
            <a:off x="4904580" y="38377"/>
            <a:ext cx="4131915" cy="461665"/>
          </a:xfrm>
          <a:prstGeom prst="rect">
            <a:avLst/>
          </a:prstGeom>
        </p:spPr>
        <p:txBody>
          <a:bodyPr wrap="square">
            <a:spAutoFit/>
          </a:bodyPr>
          <a:lstStyle/>
          <a:p>
            <a:r>
              <a:rPr lang="zh-CN" altLang="en-US" sz="2400" b="1" dirty="0" smtClean="0">
                <a:solidFill>
                  <a:schemeClr val="bg1"/>
                </a:solidFill>
                <a:ea typeface="宋体" charset="-122"/>
              </a:rPr>
              <a:t>医师定期考核信息管理系统</a:t>
            </a:r>
            <a:endParaRPr lang="zh-CN" altLang="en-US" sz="2400" b="1" dirty="0">
              <a:solidFill>
                <a:schemeClr val="bg1"/>
              </a:solidFill>
            </a:endParaRPr>
          </a:p>
        </p:txBody>
      </p:sp>
      <p:pic>
        <p:nvPicPr>
          <p:cNvPr id="6147"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04078" y="1932369"/>
            <a:ext cx="8455616" cy="6810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2" name="Text Box 33"/>
          <p:cNvSpPr txBox="1">
            <a:spLocks noChangeArrowheads="1"/>
          </p:cNvSpPr>
          <p:nvPr/>
        </p:nvSpPr>
        <p:spPr bwMode="auto">
          <a:xfrm>
            <a:off x="504077" y="5781448"/>
            <a:ext cx="8532417" cy="646331"/>
          </a:xfrm>
          <a:prstGeom prst="rect">
            <a:avLst/>
          </a:prstGeom>
          <a:noFill/>
          <a:ln w="9525" algn="ctr">
            <a:solidFill>
              <a:srgbClr val="C00000"/>
            </a:solidFill>
            <a:miter lim="800000"/>
            <a:headEnd/>
            <a:tailEnd/>
          </a:ln>
          <a:effectLst/>
          <a:extLst/>
        </p:spPr>
        <p:txBody>
          <a:bodyPr wrap="square">
            <a:spAutoFit/>
          </a:bodyPr>
          <a:lstStyle/>
          <a:p>
            <a:pPr eaLnBrk="0" hangingPunct="0"/>
            <a:r>
              <a:rPr lang="zh-CN" altLang="en-US" dirty="0" smtClean="0">
                <a:solidFill>
                  <a:srgbClr val="C00000"/>
                </a:solidFill>
                <a:ea typeface="宋体" charset="-122"/>
              </a:rPr>
              <a:t>考核结果统计：可以查看本考核机构下医师考核的统计数据，主要包括报名统计数据、参考统计数据、合格率统计数据。</a:t>
            </a:r>
            <a:endParaRPr lang="en-US" altLang="zh-CN" dirty="0">
              <a:solidFill>
                <a:srgbClr val="C00000"/>
              </a:solidFill>
              <a:ea typeface="宋体" charset="-122"/>
            </a:endParaRPr>
          </a:p>
        </p:txBody>
      </p:sp>
      <p:pic>
        <p:nvPicPr>
          <p:cNvPr id="12290" name="Picture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04079" y="2613407"/>
            <a:ext cx="1800225" cy="2867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0" name="椭圆 19"/>
          <p:cNvSpPr/>
          <p:nvPr/>
        </p:nvSpPr>
        <p:spPr>
          <a:xfrm>
            <a:off x="544784" y="4782087"/>
            <a:ext cx="1703801" cy="44711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314" name="Picture 2"/>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2404356" y="2613407"/>
            <a:ext cx="6632140" cy="26157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13" name="Group 3"/>
          <p:cNvGrpSpPr>
            <a:grpSpLocks/>
          </p:cNvGrpSpPr>
          <p:nvPr/>
        </p:nvGrpSpPr>
        <p:grpSpPr bwMode="auto">
          <a:xfrm>
            <a:off x="413468" y="1310788"/>
            <a:ext cx="8479012" cy="544602"/>
            <a:chOff x="912" y="1008"/>
            <a:chExt cx="3290" cy="642"/>
          </a:xfrm>
        </p:grpSpPr>
        <p:sp>
          <p:nvSpPr>
            <p:cNvPr id="17" name="AutoShape 4"/>
            <p:cNvSpPr>
              <a:spLocks noChangeArrowheads="1"/>
            </p:cNvSpPr>
            <p:nvPr/>
          </p:nvSpPr>
          <p:spPr bwMode="gray">
            <a:xfrm>
              <a:off x="912" y="1008"/>
              <a:ext cx="3290" cy="631"/>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zh-CN" altLang="en-US"/>
            </a:p>
          </p:txBody>
        </p:sp>
        <p:sp>
          <p:nvSpPr>
            <p:cNvPr id="18" name="Text Box 9"/>
            <p:cNvSpPr txBox="1">
              <a:spLocks noChangeArrowheads="1"/>
            </p:cNvSpPr>
            <p:nvPr/>
          </p:nvSpPr>
          <p:spPr bwMode="gray">
            <a:xfrm>
              <a:off x="1095" y="1106"/>
              <a:ext cx="2928" cy="5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zh-CN" sz="2400" b="1" dirty="0" smtClean="0">
                  <a:solidFill>
                    <a:srgbClr val="C00000"/>
                  </a:solidFill>
                  <a:ea typeface="宋体" charset="-122"/>
                </a:rPr>
                <a:t>4</a:t>
              </a:r>
              <a:r>
                <a:rPr lang="zh-CN" altLang="en-US" sz="2400" b="1" dirty="0" smtClean="0">
                  <a:solidFill>
                    <a:srgbClr val="C00000"/>
                  </a:solidFill>
                  <a:ea typeface="宋体" charset="-122"/>
                </a:rPr>
                <a:t>、考核机构</a:t>
              </a:r>
              <a:r>
                <a:rPr lang="en-US" altLang="zh-CN" sz="2400" b="1" dirty="0" smtClean="0">
                  <a:solidFill>
                    <a:srgbClr val="C00000"/>
                  </a:solidFill>
                  <a:ea typeface="宋体" charset="-122"/>
                </a:rPr>
                <a:t>—</a:t>
              </a:r>
              <a:r>
                <a:rPr lang="zh-CN" altLang="en-US" sz="2400" b="1" dirty="0" smtClean="0">
                  <a:solidFill>
                    <a:srgbClr val="C00000"/>
                  </a:solidFill>
                  <a:ea typeface="宋体" charset="-122"/>
                </a:rPr>
                <a:t>考核机构考核结果统计</a:t>
              </a:r>
              <a:endParaRPr lang="en-US" altLang="zh-CN" sz="2400" b="1" dirty="0">
                <a:solidFill>
                  <a:srgbClr val="C00000"/>
                </a:solidFill>
                <a:ea typeface="宋体" charset="-122"/>
              </a:endParaRPr>
            </a:p>
          </p:txBody>
        </p:sp>
      </p:grpSp>
      <p:sp>
        <p:nvSpPr>
          <p:cNvPr id="2" name="矩形 1"/>
          <p:cNvSpPr/>
          <p:nvPr/>
        </p:nvSpPr>
        <p:spPr>
          <a:xfrm>
            <a:off x="743825" y="4871562"/>
            <a:ext cx="1338773" cy="2580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50000"/>
                  </a:schemeClr>
                </a:solidFill>
              </a:rPr>
              <a:t>考核结果统计</a:t>
            </a:r>
            <a:endParaRPr lang="zh-CN" altLang="en-US" sz="1400" dirty="0">
              <a:solidFill>
                <a:schemeClr val="bg1">
                  <a:lumMod val="50000"/>
                </a:schemeClr>
              </a:solidFill>
            </a:endParaRPr>
          </a:p>
        </p:txBody>
      </p:sp>
    </p:spTree>
    <p:extLst>
      <p:ext uri="{BB962C8B-B14F-4D97-AF65-F5344CB8AC3E}">
        <p14:creationId xmlns="" xmlns:p14="http://schemas.microsoft.com/office/powerpoint/2010/main" val="33178939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系统应用步骤</a:t>
            </a:r>
            <a:endParaRPr lang="zh-CN" altLang="en-US" dirty="0"/>
          </a:p>
        </p:txBody>
      </p:sp>
      <p:sp>
        <p:nvSpPr>
          <p:cNvPr id="4" name="灯片编号占位符 3"/>
          <p:cNvSpPr>
            <a:spLocks noGrp="1"/>
          </p:cNvSpPr>
          <p:nvPr>
            <p:ph type="sldNum" sz="quarter" idx="10"/>
          </p:nvPr>
        </p:nvSpPr>
        <p:spPr/>
        <p:txBody>
          <a:bodyPr/>
          <a:lstStyle/>
          <a:p>
            <a:fld id="{3BA920C0-A35E-49EF-BBEE-37999590F932}" type="slidenum">
              <a:rPr lang="en-US" altLang="zh-CN" smtClean="0"/>
              <a:pPr/>
              <a:t>36</a:t>
            </a:fld>
            <a:endParaRPr lang="en-US" altLang="zh-CN" dirty="0"/>
          </a:p>
        </p:txBody>
      </p:sp>
      <p:sp>
        <p:nvSpPr>
          <p:cNvPr id="11" name="矩形 10"/>
          <p:cNvSpPr/>
          <p:nvPr/>
        </p:nvSpPr>
        <p:spPr>
          <a:xfrm>
            <a:off x="539552" y="1606962"/>
            <a:ext cx="3744416" cy="18722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b="1" dirty="0">
              <a:solidFill>
                <a:schemeClr val="bg1">
                  <a:lumMod val="85000"/>
                </a:schemeClr>
              </a:solidFill>
              <a:latin typeface="方正兰亭超细黑简体" pitchFamily="2" charset="-122"/>
              <a:ea typeface="方正兰亭超细黑简体" pitchFamily="2" charset="-122"/>
            </a:endParaRPr>
          </a:p>
        </p:txBody>
      </p:sp>
      <p:sp>
        <p:nvSpPr>
          <p:cNvPr id="12" name="矩形 11"/>
          <p:cNvSpPr/>
          <p:nvPr/>
        </p:nvSpPr>
        <p:spPr>
          <a:xfrm>
            <a:off x="4283968" y="1614286"/>
            <a:ext cx="3744416" cy="18722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p>
        </p:txBody>
      </p:sp>
      <p:sp>
        <p:nvSpPr>
          <p:cNvPr id="13" name="矩形 12"/>
          <p:cNvSpPr/>
          <p:nvPr/>
        </p:nvSpPr>
        <p:spPr>
          <a:xfrm>
            <a:off x="4139952" y="3508198"/>
            <a:ext cx="2448272" cy="283001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6588224" y="3486018"/>
            <a:ext cx="2448272" cy="283001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1691680" y="3488960"/>
            <a:ext cx="2448272" cy="283001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16" name="矩形 15"/>
          <p:cNvSpPr/>
          <p:nvPr/>
        </p:nvSpPr>
        <p:spPr>
          <a:xfrm>
            <a:off x="611560" y="1808606"/>
            <a:ext cx="3384376"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solidFill>
                  <a:schemeClr val="bg1">
                    <a:lumMod val="85000"/>
                  </a:schemeClr>
                </a:solidFill>
              </a:rPr>
              <a:t>第一步：</a:t>
            </a:r>
            <a:r>
              <a:rPr lang="zh-CN" altLang="en-US" b="1" dirty="0">
                <a:solidFill>
                  <a:schemeClr val="bg1">
                    <a:lumMod val="85000"/>
                  </a:schemeClr>
                </a:solidFill>
                <a:latin typeface="方正兰亭超细黑简体" pitchFamily="2" charset="-122"/>
                <a:ea typeface="方正兰亭超细黑简体" pitchFamily="2" charset="-122"/>
              </a:rPr>
              <a:t>下载并学习培训</a:t>
            </a:r>
            <a:r>
              <a:rPr lang="zh-CN" altLang="en-US" b="1" dirty="0" smtClean="0">
                <a:solidFill>
                  <a:schemeClr val="bg1">
                    <a:lumMod val="85000"/>
                  </a:schemeClr>
                </a:solidFill>
                <a:latin typeface="方正兰亭超细黑简体" pitchFamily="2" charset="-122"/>
                <a:ea typeface="方正兰亭超细黑简体" pitchFamily="2" charset="-122"/>
              </a:rPr>
              <a:t>视频</a:t>
            </a:r>
            <a:endParaRPr lang="en-US" altLang="zh-CN" b="1" dirty="0">
              <a:solidFill>
                <a:schemeClr val="bg1">
                  <a:lumMod val="85000"/>
                </a:schemeClr>
              </a:solidFill>
              <a:latin typeface="方正兰亭超细黑简体" pitchFamily="2" charset="-122"/>
              <a:ea typeface="方正兰亭超细黑简体" pitchFamily="2" charset="-122"/>
            </a:endParaRPr>
          </a:p>
          <a:p>
            <a:endParaRPr lang="en-US" altLang="zh-CN" b="1" dirty="0">
              <a:solidFill>
                <a:schemeClr val="bg1">
                  <a:lumMod val="85000"/>
                </a:schemeClr>
              </a:solidFill>
              <a:latin typeface="方正兰亭超细黑简体" pitchFamily="2" charset="-122"/>
              <a:ea typeface="方正兰亭超细黑简体" pitchFamily="2" charset="-122"/>
            </a:endParaRPr>
          </a:p>
        </p:txBody>
      </p:sp>
      <p:sp>
        <p:nvSpPr>
          <p:cNvPr id="17" name="矩形 16"/>
          <p:cNvSpPr/>
          <p:nvPr/>
        </p:nvSpPr>
        <p:spPr>
          <a:xfrm>
            <a:off x="611560" y="2168646"/>
            <a:ext cx="3528392" cy="1080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smtClean="0">
                <a:solidFill>
                  <a:schemeClr val="bg1">
                    <a:lumMod val="85000"/>
                  </a:schemeClr>
                </a:solidFill>
                <a:latin typeface="方正兰亭超细黑简体" pitchFamily="2" charset="-122"/>
                <a:ea typeface="方正兰亭超细黑简体" pitchFamily="2" charset="-122"/>
              </a:rPr>
              <a:t>系统</a:t>
            </a:r>
            <a:r>
              <a:rPr lang="zh-CN" altLang="en-US" b="1" dirty="0">
                <a:solidFill>
                  <a:schemeClr val="bg1">
                    <a:lumMod val="85000"/>
                  </a:schemeClr>
                </a:solidFill>
                <a:latin typeface="方正兰亭超细黑简体" pitchFamily="2" charset="-122"/>
                <a:ea typeface="方正兰亭超细黑简体" pitchFamily="2" charset="-122"/>
              </a:rPr>
              <a:t>登录页面有</a:t>
            </a:r>
            <a:r>
              <a:rPr lang="zh-CN" altLang="en-US" sz="2000" b="1" dirty="0">
                <a:solidFill>
                  <a:schemeClr val="bg1">
                    <a:lumMod val="85000"/>
                  </a:schemeClr>
                </a:solidFill>
                <a:latin typeface="方正兰亭超细黑简体" pitchFamily="2" charset="-122"/>
                <a:ea typeface="方正兰亭超细黑简体" pitchFamily="2" charset="-122"/>
              </a:rPr>
              <a:t>“操作视频下载”</a:t>
            </a:r>
            <a:r>
              <a:rPr lang="zh-CN" altLang="en-US" b="1" dirty="0">
                <a:solidFill>
                  <a:schemeClr val="bg1">
                    <a:lumMod val="85000"/>
                  </a:schemeClr>
                </a:solidFill>
                <a:latin typeface="方正兰亭超细黑简体" pitchFamily="2" charset="-122"/>
                <a:ea typeface="方正兰亭超细黑简体" pitchFamily="2" charset="-122"/>
              </a:rPr>
              <a:t>的按钮，下载后请认真学习 操作视频，学习后再进行下一步操作。</a:t>
            </a:r>
          </a:p>
        </p:txBody>
      </p:sp>
      <p:sp>
        <p:nvSpPr>
          <p:cNvPr id="18" name="矩形 17"/>
          <p:cNvSpPr/>
          <p:nvPr/>
        </p:nvSpPr>
        <p:spPr>
          <a:xfrm>
            <a:off x="4427984" y="1592582"/>
            <a:ext cx="3240360"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t>第二步：确认 </a:t>
            </a:r>
            <a:r>
              <a:rPr lang="zh-CN" altLang="en-US" dirty="0" smtClean="0"/>
              <a:t>用户名</a:t>
            </a:r>
            <a:endParaRPr lang="en-US" altLang="zh-CN" dirty="0"/>
          </a:p>
        </p:txBody>
      </p:sp>
      <p:sp>
        <p:nvSpPr>
          <p:cNvPr id="19" name="矩形 18"/>
          <p:cNvSpPr/>
          <p:nvPr/>
        </p:nvSpPr>
        <p:spPr>
          <a:xfrm>
            <a:off x="4355976" y="2168646"/>
            <a:ext cx="3528392" cy="1080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t>     医师</a:t>
            </a:r>
            <a:r>
              <a:rPr lang="zh-CN" altLang="en-US" dirty="0"/>
              <a:t>用户名是身份证号码（医师执业证书上的身份证号码）</a:t>
            </a:r>
            <a:br>
              <a:rPr lang="zh-CN" altLang="en-US" dirty="0"/>
            </a:br>
            <a:r>
              <a:rPr lang="zh-CN" altLang="en-US" dirty="0"/>
              <a:t>医疗机构用户名是医疗机构执业许可证上的登记号。</a:t>
            </a:r>
          </a:p>
        </p:txBody>
      </p:sp>
      <p:sp>
        <p:nvSpPr>
          <p:cNvPr id="20" name="矩形 19"/>
          <p:cNvSpPr/>
          <p:nvPr/>
        </p:nvSpPr>
        <p:spPr>
          <a:xfrm>
            <a:off x="1691680" y="3573016"/>
            <a:ext cx="2304256"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t>第三步：忘记</a:t>
            </a:r>
            <a:r>
              <a:rPr lang="zh-CN" altLang="en-US" dirty="0" smtClean="0"/>
              <a:t>密码</a:t>
            </a:r>
            <a:endParaRPr lang="en-US" altLang="zh-CN" dirty="0"/>
          </a:p>
        </p:txBody>
      </p:sp>
      <p:sp>
        <p:nvSpPr>
          <p:cNvPr id="21" name="矩形 20"/>
          <p:cNvSpPr/>
          <p:nvPr/>
        </p:nvSpPr>
        <p:spPr>
          <a:xfrm>
            <a:off x="1763688" y="4149080"/>
            <a:ext cx="2160240" cy="1728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t>医师</a:t>
            </a:r>
            <a:r>
              <a:rPr lang="zh-CN" altLang="en-US" dirty="0"/>
              <a:t>密码错误可用登录页面的 </a:t>
            </a:r>
            <a:r>
              <a:rPr lang="zh-CN" altLang="en-US" b="1" dirty="0">
                <a:solidFill>
                  <a:schemeClr val="bg1">
                    <a:lumMod val="85000"/>
                  </a:schemeClr>
                </a:solidFill>
              </a:rPr>
              <a:t>“重置密码”</a:t>
            </a:r>
            <a:r>
              <a:rPr lang="zh-CN" altLang="en-US" dirty="0" smtClean="0"/>
              <a:t>功能。机构 找回密码请</a:t>
            </a:r>
            <a:r>
              <a:rPr lang="zh-CN" altLang="en-US" dirty="0"/>
              <a:t>加登录页面的 </a:t>
            </a:r>
            <a:r>
              <a:rPr lang="en-US" altLang="zh-CN" dirty="0"/>
              <a:t>QQ</a:t>
            </a:r>
            <a:r>
              <a:rPr lang="zh-CN" altLang="en-US" dirty="0"/>
              <a:t>群或发邮件 。</a:t>
            </a:r>
            <a:endParaRPr lang="en-US" altLang="zh-CN" dirty="0"/>
          </a:p>
        </p:txBody>
      </p:sp>
      <p:sp>
        <p:nvSpPr>
          <p:cNvPr id="22" name="矩形 21"/>
          <p:cNvSpPr/>
          <p:nvPr/>
        </p:nvSpPr>
        <p:spPr>
          <a:xfrm>
            <a:off x="4211960" y="3573016"/>
            <a:ext cx="2304256"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t>第四步</a:t>
            </a:r>
            <a:r>
              <a:rPr lang="zh-CN" altLang="en-US" b="1" dirty="0" smtClean="0"/>
              <a:t>：考试政策</a:t>
            </a:r>
            <a:endParaRPr lang="en-US" altLang="zh-CN" b="1" dirty="0"/>
          </a:p>
        </p:txBody>
      </p:sp>
      <p:sp>
        <p:nvSpPr>
          <p:cNvPr id="23" name="矩形 22"/>
          <p:cNvSpPr/>
          <p:nvPr/>
        </p:nvSpPr>
        <p:spPr>
          <a:xfrm>
            <a:off x="4283968" y="4149080"/>
            <a:ext cx="2160240" cy="20162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t>简易考核标准、规培医师考核</a:t>
            </a:r>
            <a:r>
              <a:rPr lang="zh-CN" altLang="en-US" dirty="0"/>
              <a:t>、政策法规、定考组织管理、考试安排、等政策性问题，请联系上</a:t>
            </a:r>
            <a:r>
              <a:rPr lang="en-US" altLang="zh-CN" dirty="0"/>
              <a:t> </a:t>
            </a:r>
            <a:r>
              <a:rPr lang="zh-CN" altLang="en-US" dirty="0"/>
              <a:t>一级医师定期考核负责单位</a:t>
            </a:r>
            <a:r>
              <a:rPr lang="zh-CN" altLang="en-US" dirty="0" smtClean="0"/>
              <a:t>。</a:t>
            </a:r>
            <a:endParaRPr lang="en-US" altLang="zh-CN" dirty="0"/>
          </a:p>
        </p:txBody>
      </p:sp>
      <p:sp>
        <p:nvSpPr>
          <p:cNvPr id="24" name="矩形 23"/>
          <p:cNvSpPr/>
          <p:nvPr/>
        </p:nvSpPr>
        <p:spPr>
          <a:xfrm>
            <a:off x="6732240" y="3573016"/>
            <a:ext cx="2304256"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t>第五步：疑难问题</a:t>
            </a:r>
            <a:endParaRPr lang="en-US" altLang="zh-CN" b="1" dirty="0"/>
          </a:p>
        </p:txBody>
      </p:sp>
      <p:sp>
        <p:nvSpPr>
          <p:cNvPr id="25" name="矩形 24"/>
          <p:cNvSpPr/>
          <p:nvPr/>
        </p:nvSpPr>
        <p:spPr>
          <a:xfrm>
            <a:off x="6804248" y="4149080"/>
            <a:ext cx="2160240" cy="20162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t>疑难问题请在</a:t>
            </a:r>
            <a:r>
              <a:rPr lang="en-US" altLang="zh-CN" dirty="0" smtClean="0"/>
              <a:t>QQ</a:t>
            </a:r>
            <a:r>
              <a:rPr lang="zh-CN" altLang="en-US" dirty="0" smtClean="0"/>
              <a:t>群：</a:t>
            </a:r>
            <a:r>
              <a:rPr lang="en-US" altLang="zh-CN" dirty="0" smtClean="0"/>
              <a:t>421931013 </a:t>
            </a:r>
            <a:r>
              <a:rPr lang="zh-CN" altLang="en-US" dirty="0" smtClean="0"/>
              <a:t>私信</a:t>
            </a:r>
            <a:r>
              <a:rPr lang="zh-CN" altLang="en-US" dirty="0"/>
              <a:t>技术支持 或发</a:t>
            </a:r>
            <a:r>
              <a:rPr lang="zh-CN" altLang="en-US" dirty="0" smtClean="0"/>
              <a:t>邮件到</a:t>
            </a:r>
            <a:r>
              <a:rPr lang="en-US" altLang="zh-CN" dirty="0" smtClean="0"/>
              <a:t>shicp@weeho.cn </a:t>
            </a:r>
            <a:r>
              <a:rPr lang="zh-CN" altLang="en-US" dirty="0"/>
              <a:t>。</a:t>
            </a:r>
          </a:p>
        </p:txBody>
      </p:sp>
    </p:spTree>
    <p:extLst>
      <p:ext uri="{BB962C8B-B14F-4D97-AF65-F5344CB8AC3E}">
        <p14:creationId xmlns="" xmlns:p14="http://schemas.microsoft.com/office/powerpoint/2010/main" val="11444283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zh-CN" altLang="en-US" dirty="0" smtClean="0">
                <a:ea typeface="宋体" charset="-122"/>
              </a:rPr>
              <a:t>系统维护服务</a:t>
            </a:r>
            <a:endParaRPr lang="en-US" altLang="zh-CN" dirty="0">
              <a:ea typeface="宋体" charset="-122"/>
            </a:endParaRPr>
          </a:p>
        </p:txBody>
      </p:sp>
      <p:grpSp>
        <p:nvGrpSpPr>
          <p:cNvPr id="15" name="组合 14"/>
          <p:cNvGrpSpPr/>
          <p:nvPr/>
        </p:nvGrpSpPr>
        <p:grpSpPr>
          <a:xfrm>
            <a:off x="785786" y="1571612"/>
            <a:ext cx="8149069" cy="1742855"/>
            <a:chOff x="743411" y="1974177"/>
            <a:chExt cx="8149069" cy="1742855"/>
          </a:xfrm>
        </p:grpSpPr>
        <p:sp>
          <p:nvSpPr>
            <p:cNvPr id="22" name="AutoShape 4"/>
            <p:cNvSpPr>
              <a:spLocks noChangeArrowheads="1"/>
            </p:cNvSpPr>
            <p:nvPr/>
          </p:nvSpPr>
          <p:spPr bwMode="gray">
            <a:xfrm>
              <a:off x="743411" y="1974177"/>
              <a:ext cx="7848870" cy="1742855"/>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zh-CN" altLang="en-US"/>
            </a:p>
          </p:txBody>
        </p:sp>
        <p:sp>
          <p:nvSpPr>
            <p:cNvPr id="31" name="Text Box 9"/>
            <p:cNvSpPr txBox="1">
              <a:spLocks noChangeArrowheads="1"/>
            </p:cNvSpPr>
            <p:nvPr/>
          </p:nvSpPr>
          <p:spPr bwMode="gray">
            <a:xfrm>
              <a:off x="998983" y="2019147"/>
              <a:ext cx="7893497" cy="13849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lnSpc>
                  <a:spcPct val="150000"/>
                </a:lnSpc>
              </a:pPr>
              <a:r>
                <a:rPr lang="zh-CN" altLang="en-US" sz="2800" dirty="0" smtClean="0">
                  <a:solidFill>
                    <a:srgbClr val="000000"/>
                  </a:solidFill>
                  <a:ea typeface="宋体" charset="-122"/>
                </a:rPr>
                <a:t>医师定期考核</a:t>
              </a:r>
              <a:r>
                <a:rPr lang="en-US" altLang="zh-CN" sz="2800" dirty="0" smtClean="0">
                  <a:solidFill>
                    <a:srgbClr val="000000"/>
                  </a:solidFill>
                  <a:ea typeface="宋体" charset="-122"/>
                </a:rPr>
                <a:t>QQ</a:t>
              </a:r>
              <a:r>
                <a:rPr lang="zh-CN" altLang="en-US" sz="2800" dirty="0" smtClean="0">
                  <a:solidFill>
                    <a:srgbClr val="000000"/>
                  </a:solidFill>
                  <a:ea typeface="宋体" charset="-122"/>
                </a:rPr>
                <a:t>群：</a:t>
              </a:r>
              <a:r>
                <a:rPr lang="en-US" altLang="zh-CN" sz="2800" dirty="0" smtClean="0">
                  <a:solidFill>
                    <a:srgbClr val="000000"/>
                  </a:solidFill>
                  <a:ea typeface="宋体" charset="-122"/>
                </a:rPr>
                <a:t>1</a:t>
              </a:r>
              <a:r>
                <a:rPr lang="zh-CN" altLang="en-US" sz="2800" dirty="0" smtClean="0">
                  <a:solidFill>
                    <a:srgbClr val="000000"/>
                  </a:solidFill>
                  <a:ea typeface="宋体" charset="-122"/>
                </a:rPr>
                <a:t>群：</a:t>
              </a:r>
              <a:r>
                <a:rPr lang="en-US" altLang="zh-CN" sz="2800" dirty="0" smtClean="0">
                  <a:solidFill>
                    <a:srgbClr val="000000"/>
                  </a:solidFill>
                  <a:ea typeface="宋体" charset="-122"/>
                </a:rPr>
                <a:t>421931013</a:t>
              </a:r>
            </a:p>
            <a:p>
              <a:pPr eaLnBrk="0" hangingPunct="0">
                <a:lnSpc>
                  <a:spcPct val="150000"/>
                </a:lnSpc>
              </a:pPr>
              <a:r>
                <a:rPr lang="en-US" altLang="zh-CN" sz="2800" dirty="0">
                  <a:solidFill>
                    <a:srgbClr val="000000"/>
                  </a:solidFill>
                  <a:ea typeface="宋体" charset="-122"/>
                </a:rPr>
                <a:t> </a:t>
              </a:r>
              <a:r>
                <a:rPr lang="en-US" altLang="zh-CN" sz="2800" dirty="0" smtClean="0">
                  <a:solidFill>
                    <a:srgbClr val="000000"/>
                  </a:solidFill>
                  <a:ea typeface="宋体" charset="-122"/>
                </a:rPr>
                <a:t>                                  2</a:t>
              </a:r>
              <a:r>
                <a:rPr lang="zh-CN" altLang="en-US" sz="2800" dirty="0" smtClean="0">
                  <a:solidFill>
                    <a:srgbClr val="000000"/>
                  </a:solidFill>
                  <a:ea typeface="宋体" charset="-122"/>
                </a:rPr>
                <a:t>群：</a:t>
              </a:r>
              <a:r>
                <a:rPr lang="en-US" altLang="zh-CN" sz="2800" dirty="0">
                  <a:solidFill>
                    <a:srgbClr val="000000"/>
                  </a:solidFill>
                  <a:ea typeface="宋体" charset="-122"/>
                </a:rPr>
                <a:t>103345809</a:t>
              </a:r>
            </a:p>
          </p:txBody>
        </p:sp>
      </p:grpSp>
      <p:sp>
        <p:nvSpPr>
          <p:cNvPr id="3" name="灯片编号占位符 2"/>
          <p:cNvSpPr>
            <a:spLocks noGrp="1"/>
          </p:cNvSpPr>
          <p:nvPr>
            <p:ph type="sldNum" sz="quarter" idx="10"/>
          </p:nvPr>
        </p:nvSpPr>
        <p:spPr/>
        <p:txBody>
          <a:bodyPr/>
          <a:lstStyle/>
          <a:p>
            <a:fld id="{3BA920C0-A35E-49EF-BBEE-37999590F932}" type="slidenum">
              <a:rPr lang="en-US" altLang="zh-CN" smtClean="0"/>
              <a:pPr/>
              <a:t>37</a:t>
            </a:fld>
            <a:endParaRPr lang="en-US" altLang="zh-CN" dirty="0"/>
          </a:p>
        </p:txBody>
      </p:sp>
      <p:sp>
        <p:nvSpPr>
          <p:cNvPr id="11" name="矩形 10"/>
          <p:cNvSpPr/>
          <p:nvPr/>
        </p:nvSpPr>
        <p:spPr>
          <a:xfrm>
            <a:off x="4904580" y="38377"/>
            <a:ext cx="4131915" cy="461665"/>
          </a:xfrm>
          <a:prstGeom prst="rect">
            <a:avLst/>
          </a:prstGeom>
        </p:spPr>
        <p:txBody>
          <a:bodyPr wrap="square">
            <a:spAutoFit/>
          </a:bodyPr>
          <a:lstStyle/>
          <a:p>
            <a:r>
              <a:rPr lang="zh-CN" altLang="en-US" sz="2400" b="1" dirty="0" smtClean="0">
                <a:solidFill>
                  <a:schemeClr val="bg1"/>
                </a:solidFill>
                <a:ea typeface="宋体" charset="-122"/>
              </a:rPr>
              <a:t>医师定期考核信息管理系统</a:t>
            </a:r>
            <a:endParaRPr lang="zh-CN" altLang="en-US" sz="2400" b="1" dirty="0">
              <a:solidFill>
                <a:schemeClr val="bg1"/>
              </a:solidFill>
            </a:endParaRPr>
          </a:p>
        </p:txBody>
      </p:sp>
      <p:grpSp>
        <p:nvGrpSpPr>
          <p:cNvPr id="16" name="组合 15"/>
          <p:cNvGrpSpPr/>
          <p:nvPr/>
        </p:nvGrpSpPr>
        <p:grpSpPr>
          <a:xfrm>
            <a:off x="785786" y="3786190"/>
            <a:ext cx="8149069" cy="1094783"/>
            <a:chOff x="743411" y="3990401"/>
            <a:chExt cx="8149069" cy="1094783"/>
          </a:xfrm>
        </p:grpSpPr>
        <p:sp>
          <p:nvSpPr>
            <p:cNvPr id="12" name="AutoShape 4"/>
            <p:cNvSpPr>
              <a:spLocks noChangeArrowheads="1"/>
            </p:cNvSpPr>
            <p:nvPr/>
          </p:nvSpPr>
          <p:spPr bwMode="gray">
            <a:xfrm>
              <a:off x="743411" y="3990401"/>
              <a:ext cx="7848870" cy="1094783"/>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zh-CN" altLang="en-US"/>
            </a:p>
          </p:txBody>
        </p:sp>
        <p:sp>
          <p:nvSpPr>
            <p:cNvPr id="13" name="Text Box 9"/>
            <p:cNvSpPr txBox="1">
              <a:spLocks noChangeArrowheads="1"/>
            </p:cNvSpPr>
            <p:nvPr/>
          </p:nvSpPr>
          <p:spPr bwMode="gray">
            <a:xfrm>
              <a:off x="998983" y="4065351"/>
              <a:ext cx="7893497" cy="8165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lnSpc>
                  <a:spcPct val="200000"/>
                </a:lnSpc>
              </a:pPr>
              <a:r>
                <a:rPr lang="zh-CN" altLang="en-US" sz="2800" dirty="0" smtClean="0">
                  <a:solidFill>
                    <a:srgbClr val="000000"/>
                  </a:solidFill>
                  <a:ea typeface="宋体" charset="-122"/>
                </a:rPr>
                <a:t>邮箱：</a:t>
              </a:r>
              <a:r>
                <a:rPr lang="en-US" altLang="zh-CN" sz="2800" b="1" dirty="0"/>
                <a:t>shicp@weeho.cn</a:t>
              </a:r>
              <a:endParaRPr lang="en-US" altLang="zh-CN" sz="2800" dirty="0">
                <a:solidFill>
                  <a:srgbClr val="000000"/>
                </a:solidFill>
                <a:ea typeface="宋体" charset="-122"/>
              </a:endParaRPr>
            </a:p>
          </p:txBody>
        </p:sp>
      </p:grpSp>
    </p:spTree>
    <p:extLst>
      <p:ext uri="{BB962C8B-B14F-4D97-AF65-F5344CB8AC3E}">
        <p14:creationId xmlns="" xmlns:p14="http://schemas.microsoft.com/office/powerpoint/2010/main" val="37680887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WordArt 3"/>
          <p:cNvSpPr>
            <a:spLocks noChangeArrowheads="1" noChangeShapeType="1" noTextEdit="1"/>
          </p:cNvSpPr>
          <p:nvPr/>
        </p:nvSpPr>
        <p:spPr bwMode="gray">
          <a:xfrm>
            <a:off x="2133600" y="3284984"/>
            <a:ext cx="5029200" cy="1342256"/>
          </a:xfrm>
          <a:prstGeom prst="rect">
            <a:avLst/>
          </a:prstGeom>
          <a:extLst>
            <a:ext uri="{AF507438-7753-43E0-B8FC-AC1667EBCBE1}">
              <a14:hiddenEffects xmlns="" xmlns:a14="http://schemas.microsoft.com/office/drawing/2010/main">
                <a:effectLst/>
              </a14:hiddenEffects>
            </a:ext>
          </a:extLst>
        </p:spPr>
        <p:txBody>
          <a:bodyPr wrap="none" fromWordArt="1">
            <a:prstTxWarp prst="textDeflate">
              <a:avLst>
                <a:gd name="adj" fmla="val 0"/>
              </a:avLst>
            </a:prstTxWarp>
          </a:bodyPr>
          <a:lstStyle/>
          <a:p>
            <a:pPr algn="ctr"/>
            <a:r>
              <a:rPr lang="zh-CN" altLang="en-US" sz="5400" b="1" kern="10" dirty="0" smtClean="0">
                <a:ln w="28575">
                  <a:solidFill>
                    <a:schemeClr val="bg1"/>
                  </a:solidFill>
                  <a:round/>
                  <a:headEnd/>
                  <a:tailEnd/>
                </a:ln>
                <a:gradFill rotWithShape="1">
                  <a:gsLst>
                    <a:gs pos="0">
                      <a:schemeClr val="folHlink"/>
                    </a:gs>
                    <a:gs pos="100000">
                      <a:schemeClr val="folHlink">
                        <a:gamma/>
                        <a:shade val="46275"/>
                        <a:invGamma/>
                      </a:schemeClr>
                    </a:gs>
                  </a:gsLst>
                  <a:lin ang="5400000" scaled="1"/>
                </a:gradFill>
                <a:latin typeface="Verdana"/>
              </a:rPr>
              <a:t>谢谢</a:t>
            </a:r>
            <a:r>
              <a:rPr lang="en-US" altLang="zh-CN" sz="5400" b="1" kern="10" dirty="0" smtClean="0">
                <a:ln w="28575">
                  <a:solidFill>
                    <a:schemeClr val="bg1"/>
                  </a:solidFill>
                  <a:round/>
                  <a:headEnd/>
                  <a:tailEnd/>
                </a:ln>
                <a:gradFill rotWithShape="1">
                  <a:gsLst>
                    <a:gs pos="0">
                      <a:schemeClr val="folHlink"/>
                    </a:gs>
                    <a:gs pos="100000">
                      <a:schemeClr val="folHlink">
                        <a:gamma/>
                        <a:shade val="46275"/>
                        <a:invGamma/>
                      </a:schemeClr>
                    </a:gs>
                  </a:gsLst>
                  <a:lin ang="5400000" scaled="1"/>
                </a:gradFill>
                <a:latin typeface="Verdana"/>
              </a:rPr>
              <a:t>!</a:t>
            </a:r>
            <a:endParaRPr lang="zh-CN" altLang="en-US" sz="5400" b="1" kern="10" dirty="0">
              <a:ln w="28575">
                <a:solidFill>
                  <a:schemeClr val="bg1"/>
                </a:solidFill>
                <a:round/>
                <a:headEnd/>
                <a:tailEnd/>
              </a:ln>
              <a:gradFill rotWithShape="1">
                <a:gsLst>
                  <a:gs pos="0">
                    <a:schemeClr val="folHlink"/>
                  </a:gs>
                  <a:gs pos="100000">
                    <a:schemeClr val="folHlink">
                      <a:gamma/>
                      <a:shade val="46275"/>
                      <a:invGamma/>
                    </a:schemeClr>
                  </a:gs>
                </a:gsLst>
                <a:lin ang="5400000" scaled="1"/>
              </a:gradFill>
              <a:latin typeface="Verdana"/>
            </a:endParaRPr>
          </a:p>
        </p:txBody>
      </p:sp>
      <p:sp>
        <p:nvSpPr>
          <p:cNvPr id="2" name="副标题 1"/>
          <p:cNvSpPr>
            <a:spLocks noGrp="1"/>
          </p:cNvSpPr>
          <p:nvPr>
            <p:ph type="subTitle" idx="1"/>
          </p:nvPr>
        </p:nvSpPr>
        <p:spPr>
          <a:xfrm>
            <a:off x="1403648" y="5703912"/>
            <a:ext cx="5981700" cy="939798"/>
          </a:xfrm>
        </p:spPr>
        <p:txBody>
          <a:bodyPr/>
          <a:lstStyle/>
          <a:p>
            <a:r>
              <a:rPr lang="zh-CN" altLang="en-US" b="1" dirty="0" smtClean="0"/>
              <a:t>好医生</a:t>
            </a:r>
            <a:endParaRPr lang="en-US" altLang="zh-CN" b="1" dirty="0" smtClean="0"/>
          </a:p>
          <a:p>
            <a:r>
              <a:rPr lang="en-US" altLang="zh-CN" b="1" dirty="0" smtClean="0"/>
              <a:t>2016 </a:t>
            </a:r>
            <a:r>
              <a:rPr lang="zh-CN" altLang="en-US" b="1" dirty="0" smtClean="0"/>
              <a:t>年 </a:t>
            </a:r>
            <a:r>
              <a:rPr lang="en-US" altLang="zh-CN" b="1" dirty="0" smtClean="0"/>
              <a:t>5</a:t>
            </a:r>
            <a:r>
              <a:rPr lang="zh-CN" altLang="en-US" b="1" dirty="0" smtClean="0"/>
              <a:t>月</a:t>
            </a:r>
            <a:endParaRPr lang="zh-CN" altLang="en-US"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zh-CN" altLang="en-US" sz="2800" dirty="0" smtClean="0">
                <a:ea typeface="宋体" charset="-122"/>
              </a:rPr>
              <a:t>一</a:t>
            </a:r>
            <a:r>
              <a:rPr lang="en-US" altLang="zh-CN" sz="2800" dirty="0" smtClean="0">
                <a:ea typeface="宋体" charset="-122"/>
              </a:rPr>
              <a:t>.  </a:t>
            </a:r>
            <a:r>
              <a:rPr lang="zh-CN" altLang="en-US" sz="2800" dirty="0" smtClean="0">
                <a:ea typeface="宋体" charset="-122"/>
              </a:rPr>
              <a:t>系统应用准备</a:t>
            </a:r>
            <a:endParaRPr lang="en-US" altLang="zh-CN" sz="2800" dirty="0">
              <a:ea typeface="宋体" charset="-122"/>
            </a:endParaRPr>
          </a:p>
        </p:txBody>
      </p:sp>
      <p:sp>
        <p:nvSpPr>
          <p:cNvPr id="16" name="矩形 15"/>
          <p:cNvSpPr/>
          <p:nvPr/>
        </p:nvSpPr>
        <p:spPr>
          <a:xfrm>
            <a:off x="785786" y="1428736"/>
            <a:ext cx="7785485" cy="62636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smtClean="0">
                <a:solidFill>
                  <a:srgbClr val="C00000"/>
                </a:solidFill>
              </a:rPr>
              <a:t>下载操作说明的视频文件：</a:t>
            </a:r>
            <a:endParaRPr lang="zh-CN" altLang="en-US" b="1" dirty="0">
              <a:solidFill>
                <a:srgbClr val="C00000"/>
              </a:solidFill>
            </a:endParaRPr>
          </a:p>
        </p:txBody>
      </p:sp>
      <p:sp>
        <p:nvSpPr>
          <p:cNvPr id="3" name="灯片编号占位符 2"/>
          <p:cNvSpPr>
            <a:spLocks noGrp="1"/>
          </p:cNvSpPr>
          <p:nvPr>
            <p:ph type="sldNum" sz="quarter" idx="10"/>
          </p:nvPr>
        </p:nvSpPr>
        <p:spPr/>
        <p:txBody>
          <a:bodyPr/>
          <a:lstStyle/>
          <a:p>
            <a:fld id="{3BA920C0-A35E-49EF-BBEE-37999590F932}" type="slidenum">
              <a:rPr lang="en-US" altLang="zh-CN" smtClean="0"/>
              <a:pPr/>
              <a:t>4</a:t>
            </a:fld>
            <a:endParaRPr lang="en-US" altLang="zh-CN" dirty="0"/>
          </a:p>
        </p:txBody>
      </p:sp>
      <p:sp>
        <p:nvSpPr>
          <p:cNvPr id="21" name="矩形 20"/>
          <p:cNvSpPr/>
          <p:nvPr/>
        </p:nvSpPr>
        <p:spPr>
          <a:xfrm>
            <a:off x="4904580" y="38377"/>
            <a:ext cx="4131915" cy="461665"/>
          </a:xfrm>
          <a:prstGeom prst="rect">
            <a:avLst/>
          </a:prstGeom>
        </p:spPr>
        <p:txBody>
          <a:bodyPr wrap="square">
            <a:spAutoFit/>
          </a:bodyPr>
          <a:lstStyle/>
          <a:p>
            <a:r>
              <a:rPr lang="zh-CN" altLang="en-US" sz="2400" b="1" dirty="0" smtClean="0">
                <a:solidFill>
                  <a:schemeClr val="bg1"/>
                </a:solidFill>
                <a:ea typeface="宋体" charset="-122"/>
              </a:rPr>
              <a:t>医师定期考核信息管理系统</a:t>
            </a:r>
            <a:endParaRPr lang="zh-CN" altLang="en-US" sz="2400" b="1" dirty="0">
              <a:solidFill>
                <a:schemeClr val="bg1"/>
              </a:solidFill>
            </a:endParaRPr>
          </a:p>
        </p:txBody>
      </p:sp>
      <p:pic>
        <p:nvPicPr>
          <p:cNvPr id="4098" name="Picture 2"/>
          <p:cNvPicPr>
            <a:picLocks noChangeAspect="1" noChangeArrowheads="1"/>
          </p:cNvPicPr>
          <p:nvPr/>
        </p:nvPicPr>
        <p:blipFill>
          <a:blip r:embed="rId2"/>
          <a:srcRect/>
          <a:stretch>
            <a:fillRect/>
          </a:stretch>
        </p:blipFill>
        <p:spPr bwMode="auto">
          <a:xfrm>
            <a:off x="357158" y="2143116"/>
            <a:ext cx="8786841" cy="4714884"/>
          </a:xfrm>
          <a:prstGeom prst="rect">
            <a:avLst/>
          </a:prstGeom>
          <a:noFill/>
          <a:ln w="9525">
            <a:noFill/>
            <a:miter lim="800000"/>
            <a:headEnd/>
            <a:tailEnd/>
          </a:ln>
          <a:effectLst/>
        </p:spPr>
      </p:pic>
    </p:spTree>
    <p:extLst>
      <p:ext uri="{BB962C8B-B14F-4D97-AF65-F5344CB8AC3E}">
        <p14:creationId xmlns="" xmlns:p14="http://schemas.microsoft.com/office/powerpoint/2010/main" val="24734903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zh-CN" altLang="en-US" sz="2800" dirty="0" smtClean="0">
                <a:ea typeface="宋体" charset="-122"/>
              </a:rPr>
              <a:t>一</a:t>
            </a:r>
            <a:r>
              <a:rPr lang="en-US" altLang="zh-CN" sz="2800" dirty="0" smtClean="0">
                <a:ea typeface="宋体" charset="-122"/>
              </a:rPr>
              <a:t>.  </a:t>
            </a:r>
            <a:r>
              <a:rPr lang="zh-CN" altLang="en-US" sz="2800" dirty="0" smtClean="0">
                <a:ea typeface="宋体" charset="-122"/>
              </a:rPr>
              <a:t>系统应用准备</a:t>
            </a:r>
            <a:endParaRPr lang="en-US" altLang="zh-CN" sz="2800" dirty="0">
              <a:ea typeface="宋体" charset="-122"/>
            </a:endParaRPr>
          </a:p>
        </p:txBody>
      </p:sp>
      <p:sp>
        <p:nvSpPr>
          <p:cNvPr id="9" name="Text Box 9"/>
          <p:cNvSpPr txBox="1">
            <a:spLocks noChangeArrowheads="1"/>
          </p:cNvSpPr>
          <p:nvPr/>
        </p:nvSpPr>
        <p:spPr bwMode="gray">
          <a:xfrm>
            <a:off x="395536" y="4626658"/>
            <a:ext cx="7140259" cy="7386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lnSpc>
                <a:spcPct val="150000"/>
              </a:lnSpc>
            </a:pPr>
            <a:r>
              <a:rPr lang="zh-CN" altLang="en-US" sz="2800" dirty="0" smtClean="0">
                <a:solidFill>
                  <a:srgbClr val="000000"/>
                </a:solidFill>
                <a:ea typeface="宋体" charset="-122"/>
              </a:rPr>
              <a:t>所有账号初始密码是：</a:t>
            </a:r>
            <a:r>
              <a:rPr lang="en-US" altLang="zh-CN" sz="2800" dirty="0" smtClean="0">
                <a:solidFill>
                  <a:srgbClr val="000000"/>
                </a:solidFill>
                <a:ea typeface="宋体" charset="-122"/>
              </a:rPr>
              <a:t>123456</a:t>
            </a:r>
            <a:endParaRPr lang="en-US" altLang="zh-CN" sz="2800" dirty="0">
              <a:solidFill>
                <a:srgbClr val="000000"/>
              </a:solidFill>
              <a:ea typeface="宋体" charset="-122"/>
            </a:endParaRPr>
          </a:p>
        </p:txBody>
      </p:sp>
      <p:sp>
        <p:nvSpPr>
          <p:cNvPr id="10" name="Text Box 9"/>
          <p:cNvSpPr txBox="1">
            <a:spLocks noChangeArrowheads="1"/>
          </p:cNvSpPr>
          <p:nvPr/>
        </p:nvSpPr>
        <p:spPr bwMode="gray">
          <a:xfrm>
            <a:off x="380546" y="6425465"/>
            <a:ext cx="8248312" cy="4154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lnSpc>
                <a:spcPct val="150000"/>
              </a:lnSpc>
            </a:pPr>
            <a:r>
              <a:rPr lang="zh-CN" altLang="en-US" sz="1400" dirty="0" smtClean="0">
                <a:solidFill>
                  <a:srgbClr val="000000"/>
                </a:solidFill>
                <a:ea typeface="宋体" charset="-122"/>
              </a:rPr>
              <a:t>若不能正常登录，请拨打登录页面的客服电话</a:t>
            </a:r>
            <a:endParaRPr lang="en-US" altLang="zh-CN" sz="1400" dirty="0" smtClean="0">
              <a:solidFill>
                <a:srgbClr val="000000"/>
              </a:solidFill>
              <a:ea typeface="宋体" charset="-122"/>
            </a:endParaRPr>
          </a:p>
        </p:txBody>
      </p:sp>
      <p:sp>
        <p:nvSpPr>
          <p:cNvPr id="3" name="灯片编号占位符 2"/>
          <p:cNvSpPr>
            <a:spLocks noGrp="1"/>
          </p:cNvSpPr>
          <p:nvPr>
            <p:ph type="sldNum" sz="quarter" idx="10"/>
          </p:nvPr>
        </p:nvSpPr>
        <p:spPr/>
        <p:txBody>
          <a:bodyPr/>
          <a:lstStyle/>
          <a:p>
            <a:fld id="{3BA920C0-A35E-49EF-BBEE-37999590F932}" type="slidenum">
              <a:rPr lang="en-US" altLang="zh-CN" smtClean="0"/>
              <a:pPr/>
              <a:t>5</a:t>
            </a:fld>
            <a:endParaRPr lang="en-US" altLang="zh-CN" dirty="0"/>
          </a:p>
        </p:txBody>
      </p:sp>
      <p:sp>
        <p:nvSpPr>
          <p:cNvPr id="7" name="矩形 6"/>
          <p:cNvSpPr/>
          <p:nvPr/>
        </p:nvSpPr>
        <p:spPr>
          <a:xfrm>
            <a:off x="4904580" y="38377"/>
            <a:ext cx="4131915" cy="461665"/>
          </a:xfrm>
          <a:prstGeom prst="rect">
            <a:avLst/>
          </a:prstGeom>
        </p:spPr>
        <p:txBody>
          <a:bodyPr wrap="square">
            <a:spAutoFit/>
          </a:bodyPr>
          <a:lstStyle/>
          <a:p>
            <a:r>
              <a:rPr lang="zh-CN" altLang="en-US" sz="2400" b="1" dirty="0" smtClean="0">
                <a:solidFill>
                  <a:schemeClr val="bg1"/>
                </a:solidFill>
                <a:ea typeface="宋体" charset="-122"/>
              </a:rPr>
              <a:t>医师定期考核信息管理系统</a:t>
            </a:r>
            <a:endParaRPr lang="zh-CN" altLang="en-US" sz="2400" b="1" dirty="0">
              <a:solidFill>
                <a:schemeClr val="bg1"/>
              </a:solidFill>
            </a:endParaRPr>
          </a:p>
        </p:txBody>
      </p:sp>
      <p:pic>
        <p:nvPicPr>
          <p:cNvPr id="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95537" y="1340768"/>
            <a:ext cx="3528392" cy="20162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 name="Text Box 9"/>
          <p:cNvSpPr txBox="1">
            <a:spLocks noChangeArrowheads="1"/>
          </p:cNvSpPr>
          <p:nvPr/>
        </p:nvSpPr>
        <p:spPr bwMode="gray">
          <a:xfrm>
            <a:off x="3851920" y="1776298"/>
            <a:ext cx="5616624"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altLang="zh-CN" sz="2400" dirty="0" smtClean="0">
                <a:solidFill>
                  <a:srgbClr val="000000"/>
                </a:solidFill>
                <a:ea typeface="宋体" charset="-122"/>
              </a:rPr>
              <a:t>1</a:t>
            </a:r>
            <a:r>
              <a:rPr lang="zh-CN" altLang="en-US" sz="2400" dirty="0" smtClean="0">
                <a:solidFill>
                  <a:srgbClr val="000000"/>
                </a:solidFill>
                <a:ea typeface="宋体" charset="-122"/>
              </a:rPr>
              <a:t>、医师登录名：是医师身份证号码</a:t>
            </a:r>
            <a:endParaRPr lang="en-US" altLang="zh-CN" sz="2400" dirty="0" smtClean="0">
              <a:solidFill>
                <a:srgbClr val="000000"/>
              </a:solidFill>
              <a:ea typeface="宋体" charset="-122"/>
            </a:endParaRPr>
          </a:p>
          <a:p>
            <a:pPr eaLnBrk="0" hangingPunct="0"/>
            <a:r>
              <a:rPr lang="zh-CN" altLang="en-US" sz="2400" dirty="0" smtClean="0">
                <a:solidFill>
                  <a:srgbClr val="FF0000"/>
                </a:solidFill>
                <a:ea typeface="宋体" charset="-122"/>
              </a:rPr>
              <a:t>注意：是医生执业证书上的身份证号码</a:t>
            </a:r>
            <a:endParaRPr lang="en-US" altLang="zh-CN" sz="2400" dirty="0" smtClean="0">
              <a:solidFill>
                <a:srgbClr val="FF0000"/>
              </a:solidFill>
              <a:ea typeface="宋体" charset="-122"/>
            </a:endParaRPr>
          </a:p>
        </p:txBody>
      </p:sp>
      <p:sp>
        <p:nvSpPr>
          <p:cNvPr id="12" name="Text Box 9"/>
          <p:cNvSpPr txBox="1">
            <a:spLocks noChangeArrowheads="1"/>
          </p:cNvSpPr>
          <p:nvPr/>
        </p:nvSpPr>
        <p:spPr bwMode="gray">
          <a:xfrm>
            <a:off x="500151" y="3483076"/>
            <a:ext cx="8536343" cy="12003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altLang="zh-CN" sz="2400" dirty="0" smtClean="0">
                <a:solidFill>
                  <a:srgbClr val="000000"/>
                </a:solidFill>
                <a:ea typeface="宋体" charset="-122"/>
              </a:rPr>
              <a:t>2</a:t>
            </a:r>
            <a:r>
              <a:rPr lang="zh-CN" altLang="en-US" sz="2400" dirty="0" smtClean="0">
                <a:solidFill>
                  <a:srgbClr val="000000"/>
                </a:solidFill>
                <a:ea typeface="宋体" charset="-122"/>
              </a:rPr>
              <a:t>、医疗机构登录名：是医疗机构执业许可证上的 机构登记号</a:t>
            </a:r>
            <a:endParaRPr lang="en-US" altLang="zh-CN" sz="2400" dirty="0" smtClean="0">
              <a:solidFill>
                <a:srgbClr val="000000"/>
              </a:solidFill>
              <a:ea typeface="宋体" charset="-122"/>
            </a:endParaRPr>
          </a:p>
          <a:p>
            <a:pPr eaLnBrk="0" hangingPunct="0"/>
            <a:r>
              <a:rPr lang="zh-CN" altLang="en-US" sz="2400" dirty="0">
                <a:solidFill>
                  <a:srgbClr val="FF0000"/>
                </a:solidFill>
                <a:ea typeface="宋体" charset="-122"/>
              </a:rPr>
              <a:t>注意：如做过医疗机构变更，请使用最新的医疗机构登记</a:t>
            </a:r>
            <a:r>
              <a:rPr lang="zh-CN" altLang="en-US" sz="2400" dirty="0" smtClean="0">
                <a:solidFill>
                  <a:srgbClr val="FF0000"/>
                </a:solidFill>
                <a:ea typeface="宋体" charset="-122"/>
              </a:rPr>
              <a:t>号，并</a:t>
            </a:r>
            <a:r>
              <a:rPr lang="zh-CN" altLang="en-US" sz="2400" dirty="0">
                <a:solidFill>
                  <a:srgbClr val="FF0000"/>
                </a:solidFill>
                <a:ea typeface="宋体" charset="-122"/>
              </a:rPr>
              <a:t>将本单位医师全部注册在新的单位名下。</a:t>
            </a:r>
            <a:endParaRPr lang="en-US" altLang="zh-CN" sz="2400" dirty="0">
              <a:solidFill>
                <a:srgbClr val="FF0000"/>
              </a:solidFill>
              <a:ea typeface="宋体" charset="-122"/>
            </a:endParaRPr>
          </a:p>
        </p:txBody>
      </p:sp>
      <p:sp>
        <p:nvSpPr>
          <p:cNvPr id="13" name="Text Box 9"/>
          <p:cNvSpPr txBox="1">
            <a:spLocks noChangeArrowheads="1"/>
          </p:cNvSpPr>
          <p:nvPr/>
        </p:nvSpPr>
        <p:spPr bwMode="gray">
          <a:xfrm>
            <a:off x="467544" y="5334307"/>
            <a:ext cx="8536343"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zh-CN" altLang="en-US" sz="2400" dirty="0" smtClean="0">
                <a:solidFill>
                  <a:srgbClr val="FF0000"/>
                </a:solidFill>
                <a:ea typeface="宋体" charset="-122"/>
              </a:rPr>
              <a:t>注意：已经注销的医疗机构和已经注销医疗机构下的医师，不能登录本系统</a:t>
            </a:r>
            <a:endParaRPr lang="en-US" altLang="zh-CN" sz="2400" dirty="0">
              <a:solidFill>
                <a:srgbClr val="FF0000"/>
              </a:solidFill>
              <a:ea typeface="宋体" charset="-122"/>
            </a:endParaRPr>
          </a:p>
        </p:txBody>
      </p:sp>
    </p:spTree>
    <p:extLst>
      <p:ext uri="{BB962C8B-B14F-4D97-AF65-F5344CB8AC3E}">
        <p14:creationId xmlns="" xmlns:p14="http://schemas.microsoft.com/office/powerpoint/2010/main" val="13259945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zh-CN" altLang="en-US" dirty="0">
                <a:ea typeface="宋体" charset="-122"/>
              </a:rPr>
              <a:t>一</a:t>
            </a:r>
            <a:r>
              <a:rPr lang="en-US" altLang="zh-CN" dirty="0" smtClean="0">
                <a:ea typeface="宋体" charset="-122"/>
              </a:rPr>
              <a:t>.  </a:t>
            </a:r>
            <a:r>
              <a:rPr lang="zh-CN" altLang="en-US" dirty="0" smtClean="0">
                <a:ea typeface="宋体" charset="-122"/>
              </a:rPr>
              <a:t>系统</a:t>
            </a:r>
            <a:r>
              <a:rPr lang="zh-CN" altLang="en-US" dirty="0">
                <a:ea typeface="宋体" charset="-122"/>
              </a:rPr>
              <a:t>应用准备</a:t>
            </a:r>
            <a:endParaRPr lang="en-US" altLang="zh-CN" dirty="0">
              <a:ea typeface="宋体" charset="-122"/>
            </a:endParaRPr>
          </a:p>
        </p:txBody>
      </p:sp>
      <p:grpSp>
        <p:nvGrpSpPr>
          <p:cNvPr id="28" name="Group 3"/>
          <p:cNvGrpSpPr>
            <a:grpSpLocks/>
          </p:cNvGrpSpPr>
          <p:nvPr/>
        </p:nvGrpSpPr>
        <p:grpSpPr bwMode="auto">
          <a:xfrm>
            <a:off x="755576" y="1484784"/>
            <a:ext cx="7848872" cy="1094783"/>
            <a:chOff x="912" y="1008"/>
            <a:chExt cx="3984" cy="912"/>
          </a:xfrm>
        </p:grpSpPr>
        <p:sp>
          <p:nvSpPr>
            <p:cNvPr id="29" name="AutoShape 4"/>
            <p:cNvSpPr>
              <a:spLocks noChangeArrowheads="1"/>
            </p:cNvSpPr>
            <p:nvPr/>
          </p:nvSpPr>
          <p:spPr bwMode="gray">
            <a:xfrm>
              <a:off x="912" y="1008"/>
              <a:ext cx="3984" cy="912"/>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zh-CN" altLang="en-US"/>
            </a:p>
          </p:txBody>
        </p:sp>
        <p:sp>
          <p:nvSpPr>
            <p:cNvPr id="31" name="Text Box 9"/>
            <p:cNvSpPr txBox="1">
              <a:spLocks noChangeArrowheads="1"/>
            </p:cNvSpPr>
            <p:nvPr/>
          </p:nvSpPr>
          <p:spPr bwMode="gray">
            <a:xfrm>
              <a:off x="1095" y="1248"/>
              <a:ext cx="2928" cy="4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zh-CN" altLang="en-US" sz="2800" b="1" dirty="0" smtClean="0">
                  <a:solidFill>
                    <a:srgbClr val="C00000"/>
                  </a:solidFill>
                  <a:ea typeface="宋体" charset="-122"/>
                </a:rPr>
                <a:t>修改初始密码</a:t>
              </a:r>
              <a:endParaRPr lang="en-US" altLang="zh-CN" sz="2800" b="1" dirty="0">
                <a:solidFill>
                  <a:srgbClr val="C00000"/>
                </a:solidFill>
                <a:ea typeface="宋体" charset="-122"/>
              </a:endParaRPr>
            </a:p>
          </p:txBody>
        </p:sp>
      </p:grpSp>
      <p:sp>
        <p:nvSpPr>
          <p:cNvPr id="3" name="灯片编号占位符 2"/>
          <p:cNvSpPr>
            <a:spLocks noGrp="1"/>
          </p:cNvSpPr>
          <p:nvPr>
            <p:ph type="sldNum" sz="quarter" idx="10"/>
          </p:nvPr>
        </p:nvSpPr>
        <p:spPr/>
        <p:txBody>
          <a:bodyPr/>
          <a:lstStyle/>
          <a:p>
            <a:fld id="{3BA920C0-A35E-49EF-BBEE-37999590F932}" type="slidenum">
              <a:rPr lang="en-US" altLang="zh-CN" smtClean="0"/>
              <a:pPr/>
              <a:t>6</a:t>
            </a:fld>
            <a:endParaRPr lang="en-US" altLang="zh-CN" dirty="0"/>
          </a:p>
        </p:txBody>
      </p:sp>
      <p:sp>
        <p:nvSpPr>
          <p:cNvPr id="13" name="矩形 12"/>
          <p:cNvSpPr/>
          <p:nvPr/>
        </p:nvSpPr>
        <p:spPr>
          <a:xfrm>
            <a:off x="4904580" y="38377"/>
            <a:ext cx="4131915" cy="461665"/>
          </a:xfrm>
          <a:prstGeom prst="rect">
            <a:avLst/>
          </a:prstGeom>
        </p:spPr>
        <p:txBody>
          <a:bodyPr wrap="square">
            <a:spAutoFit/>
          </a:bodyPr>
          <a:lstStyle/>
          <a:p>
            <a:r>
              <a:rPr lang="zh-CN" altLang="en-US" sz="2400" b="1" dirty="0" smtClean="0">
                <a:solidFill>
                  <a:schemeClr val="bg1"/>
                </a:solidFill>
                <a:ea typeface="宋体" charset="-122"/>
              </a:rPr>
              <a:t>医师定期考核信息管理系统</a:t>
            </a:r>
            <a:endParaRPr lang="zh-CN" altLang="en-US" sz="2400" b="1" dirty="0">
              <a:solidFill>
                <a:schemeClr val="bg1"/>
              </a:solidFill>
            </a:endParaRPr>
          </a:p>
        </p:txBody>
      </p:sp>
      <p:pic>
        <p:nvPicPr>
          <p:cNvPr id="5123"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55576" y="3202306"/>
            <a:ext cx="7992888" cy="25309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椭圆 1"/>
          <p:cNvSpPr/>
          <p:nvPr/>
        </p:nvSpPr>
        <p:spPr>
          <a:xfrm>
            <a:off x="467544" y="3817506"/>
            <a:ext cx="8208912" cy="100811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4499992" y="4941168"/>
            <a:ext cx="1152128" cy="57606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 Box 9"/>
          <p:cNvSpPr txBox="1">
            <a:spLocks noChangeArrowheads="1"/>
          </p:cNvSpPr>
          <p:nvPr/>
        </p:nvSpPr>
        <p:spPr bwMode="gray">
          <a:xfrm>
            <a:off x="6584320" y="4725144"/>
            <a:ext cx="1876112"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altLang="zh-CN" sz="1400" b="1" dirty="0" smtClean="0">
                <a:solidFill>
                  <a:srgbClr val="C00000"/>
                </a:solidFill>
                <a:ea typeface="宋体" charset="-122"/>
              </a:rPr>
              <a:t>1</a:t>
            </a:r>
            <a:r>
              <a:rPr lang="zh-CN" altLang="en-US" sz="1400" b="1" dirty="0" smtClean="0">
                <a:solidFill>
                  <a:srgbClr val="C00000"/>
                </a:solidFill>
                <a:ea typeface="宋体" charset="-122"/>
              </a:rPr>
              <a:t>、输入新密码</a:t>
            </a:r>
            <a:endParaRPr lang="en-US" altLang="zh-CN" sz="1400" b="1" dirty="0">
              <a:solidFill>
                <a:srgbClr val="C00000"/>
              </a:solidFill>
              <a:ea typeface="宋体" charset="-122"/>
            </a:endParaRPr>
          </a:p>
        </p:txBody>
      </p:sp>
      <p:sp>
        <p:nvSpPr>
          <p:cNvPr id="19" name="Text Box 9"/>
          <p:cNvSpPr txBox="1">
            <a:spLocks noChangeArrowheads="1"/>
          </p:cNvSpPr>
          <p:nvPr/>
        </p:nvSpPr>
        <p:spPr bwMode="gray">
          <a:xfrm>
            <a:off x="5144160" y="5517232"/>
            <a:ext cx="2884224"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altLang="zh-CN" sz="1400" b="1" dirty="0" smtClean="0">
                <a:solidFill>
                  <a:srgbClr val="C00000"/>
                </a:solidFill>
                <a:ea typeface="宋体" charset="-122"/>
              </a:rPr>
              <a:t>2</a:t>
            </a:r>
            <a:r>
              <a:rPr lang="zh-CN" altLang="en-US" sz="1400" b="1" dirty="0" smtClean="0">
                <a:solidFill>
                  <a:srgbClr val="C00000"/>
                </a:solidFill>
                <a:ea typeface="宋体" charset="-122"/>
              </a:rPr>
              <a:t>、点击修改，保存新密码</a:t>
            </a:r>
            <a:endParaRPr lang="en-US" altLang="zh-CN" sz="1400" b="1" dirty="0">
              <a:solidFill>
                <a:srgbClr val="C00000"/>
              </a:solidFill>
              <a:ea typeface="宋体" charset="-122"/>
            </a:endParaRPr>
          </a:p>
        </p:txBody>
      </p:sp>
    </p:spTree>
    <p:extLst>
      <p:ext uri="{BB962C8B-B14F-4D97-AF65-F5344CB8AC3E}">
        <p14:creationId xmlns="" xmlns:p14="http://schemas.microsoft.com/office/powerpoint/2010/main" val="34661909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zh-CN" altLang="en-US" dirty="0" smtClean="0">
                <a:ea typeface="宋体" charset="-122"/>
              </a:rPr>
              <a:t>一</a:t>
            </a:r>
            <a:r>
              <a:rPr lang="en-US" altLang="zh-CN" dirty="0" smtClean="0">
                <a:ea typeface="宋体" charset="-122"/>
              </a:rPr>
              <a:t>.  </a:t>
            </a:r>
            <a:r>
              <a:rPr lang="zh-CN" altLang="en-US" dirty="0" smtClean="0">
                <a:ea typeface="宋体" charset="-122"/>
              </a:rPr>
              <a:t>系统</a:t>
            </a:r>
            <a:r>
              <a:rPr lang="zh-CN" altLang="en-US" dirty="0">
                <a:ea typeface="宋体" charset="-122"/>
              </a:rPr>
              <a:t>应用准备</a:t>
            </a:r>
            <a:endParaRPr lang="en-US" altLang="zh-CN" dirty="0">
              <a:ea typeface="宋体" charset="-122"/>
            </a:endParaRPr>
          </a:p>
        </p:txBody>
      </p:sp>
      <p:grpSp>
        <p:nvGrpSpPr>
          <p:cNvPr id="28" name="Group 3"/>
          <p:cNvGrpSpPr>
            <a:grpSpLocks/>
          </p:cNvGrpSpPr>
          <p:nvPr/>
        </p:nvGrpSpPr>
        <p:grpSpPr bwMode="auto">
          <a:xfrm>
            <a:off x="323528" y="1340768"/>
            <a:ext cx="3244752" cy="647678"/>
            <a:chOff x="912" y="1008"/>
            <a:chExt cx="3290" cy="631"/>
          </a:xfrm>
        </p:grpSpPr>
        <p:sp>
          <p:nvSpPr>
            <p:cNvPr id="29" name="AutoShape 4"/>
            <p:cNvSpPr>
              <a:spLocks noChangeArrowheads="1"/>
            </p:cNvSpPr>
            <p:nvPr/>
          </p:nvSpPr>
          <p:spPr bwMode="gray">
            <a:xfrm>
              <a:off x="912" y="1008"/>
              <a:ext cx="3290" cy="631"/>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zh-CN" altLang="en-US"/>
            </a:p>
          </p:txBody>
        </p:sp>
        <p:sp>
          <p:nvSpPr>
            <p:cNvPr id="31" name="Text Box 9"/>
            <p:cNvSpPr txBox="1">
              <a:spLocks noChangeArrowheads="1"/>
            </p:cNvSpPr>
            <p:nvPr/>
          </p:nvSpPr>
          <p:spPr bwMode="gray">
            <a:xfrm>
              <a:off x="1095" y="1106"/>
              <a:ext cx="2928" cy="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zh-CN" altLang="en-US" sz="2400" b="1" dirty="0" smtClean="0">
                  <a:solidFill>
                    <a:srgbClr val="C00000"/>
                  </a:solidFill>
                  <a:ea typeface="宋体" charset="-122"/>
                </a:rPr>
                <a:t>考核流程说明</a:t>
              </a:r>
              <a:endParaRPr lang="en-US" altLang="zh-CN" sz="2400" b="1" dirty="0">
                <a:solidFill>
                  <a:srgbClr val="C00000"/>
                </a:solidFill>
                <a:ea typeface="宋体" charset="-122"/>
              </a:endParaRPr>
            </a:p>
          </p:txBody>
        </p:sp>
      </p:grpSp>
      <p:sp>
        <p:nvSpPr>
          <p:cNvPr id="13" name="矩形 12"/>
          <p:cNvSpPr/>
          <p:nvPr/>
        </p:nvSpPr>
        <p:spPr>
          <a:xfrm>
            <a:off x="4904580" y="38377"/>
            <a:ext cx="4131915" cy="461665"/>
          </a:xfrm>
          <a:prstGeom prst="rect">
            <a:avLst/>
          </a:prstGeom>
        </p:spPr>
        <p:txBody>
          <a:bodyPr wrap="square">
            <a:spAutoFit/>
          </a:bodyPr>
          <a:lstStyle/>
          <a:p>
            <a:r>
              <a:rPr lang="zh-CN" altLang="en-US" sz="2400" b="1" dirty="0" smtClean="0">
                <a:solidFill>
                  <a:schemeClr val="bg1"/>
                </a:solidFill>
                <a:ea typeface="宋体" charset="-122"/>
              </a:rPr>
              <a:t>医师定期考核信息管理系统</a:t>
            </a:r>
            <a:endParaRPr lang="zh-CN" altLang="en-US" sz="2400" b="1" dirty="0">
              <a:solidFill>
                <a:schemeClr val="bg1"/>
              </a:solidFill>
            </a:endParaRPr>
          </a:p>
        </p:txBody>
      </p:sp>
      <p:cxnSp>
        <p:nvCxnSpPr>
          <p:cNvPr id="5" name="直接连接符 4"/>
          <p:cNvCxnSpPr/>
          <p:nvPr/>
        </p:nvCxnSpPr>
        <p:spPr>
          <a:xfrm>
            <a:off x="1403648" y="2132856"/>
            <a:ext cx="0" cy="472240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395536" y="3717032"/>
            <a:ext cx="87484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395536" y="4956158"/>
            <a:ext cx="87484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395536" y="5850234"/>
            <a:ext cx="87484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3204528" y="2194098"/>
            <a:ext cx="0" cy="472240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5148064" y="2089876"/>
            <a:ext cx="0" cy="472240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6875694" y="2089876"/>
            <a:ext cx="0" cy="4722406"/>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8" name="圆角矩形 7"/>
          <p:cNvSpPr/>
          <p:nvPr/>
        </p:nvSpPr>
        <p:spPr>
          <a:xfrm>
            <a:off x="495155" y="2636912"/>
            <a:ext cx="914400" cy="79208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rPr>
              <a:t>医师</a:t>
            </a:r>
          </a:p>
        </p:txBody>
      </p:sp>
      <p:sp>
        <p:nvSpPr>
          <p:cNvPr id="25" name="圆角矩形 24"/>
          <p:cNvSpPr/>
          <p:nvPr/>
        </p:nvSpPr>
        <p:spPr>
          <a:xfrm>
            <a:off x="467544" y="3927418"/>
            <a:ext cx="914400" cy="914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tx1"/>
                </a:solidFill>
              </a:rPr>
              <a:t>医疗机构</a:t>
            </a:r>
            <a:endParaRPr lang="zh-CN" altLang="en-US" b="1" dirty="0">
              <a:solidFill>
                <a:schemeClr val="tx1"/>
              </a:solidFill>
            </a:endParaRPr>
          </a:p>
        </p:txBody>
      </p:sp>
      <p:sp>
        <p:nvSpPr>
          <p:cNvPr id="26" name="圆角矩形 25"/>
          <p:cNvSpPr/>
          <p:nvPr/>
        </p:nvSpPr>
        <p:spPr>
          <a:xfrm>
            <a:off x="467544" y="4890864"/>
            <a:ext cx="914400" cy="914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tx1"/>
                </a:solidFill>
              </a:rPr>
              <a:t>考核机构</a:t>
            </a:r>
            <a:endParaRPr lang="zh-CN" altLang="en-US" b="1" dirty="0">
              <a:solidFill>
                <a:schemeClr val="tx1"/>
              </a:solidFill>
            </a:endParaRPr>
          </a:p>
        </p:txBody>
      </p:sp>
      <p:sp>
        <p:nvSpPr>
          <p:cNvPr id="27" name="圆角矩形 26"/>
          <p:cNvSpPr/>
          <p:nvPr/>
        </p:nvSpPr>
        <p:spPr>
          <a:xfrm>
            <a:off x="467544" y="5870510"/>
            <a:ext cx="914400" cy="914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tx1"/>
                </a:solidFill>
              </a:rPr>
              <a:t>区县定考办</a:t>
            </a:r>
            <a:endParaRPr lang="zh-CN" altLang="en-US" b="1" dirty="0">
              <a:solidFill>
                <a:schemeClr val="tx1"/>
              </a:solidFill>
            </a:endParaRPr>
          </a:p>
        </p:txBody>
      </p:sp>
      <p:cxnSp>
        <p:nvCxnSpPr>
          <p:cNvPr id="30" name="直接连接符 29"/>
          <p:cNvCxnSpPr/>
          <p:nvPr/>
        </p:nvCxnSpPr>
        <p:spPr>
          <a:xfrm>
            <a:off x="1443387" y="2636912"/>
            <a:ext cx="770061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2" name="圆角矩形 31"/>
          <p:cNvSpPr/>
          <p:nvPr/>
        </p:nvSpPr>
        <p:spPr>
          <a:xfrm>
            <a:off x="1424228" y="1989402"/>
            <a:ext cx="1346448" cy="79208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rgbClr val="692AA2"/>
                </a:solidFill>
              </a:rPr>
              <a:t>准备阶段</a:t>
            </a:r>
            <a:endParaRPr lang="zh-CN" altLang="en-US" b="1" dirty="0">
              <a:solidFill>
                <a:srgbClr val="692AA2"/>
              </a:solidFill>
            </a:endParaRPr>
          </a:p>
        </p:txBody>
      </p:sp>
      <p:sp>
        <p:nvSpPr>
          <p:cNvPr id="33" name="圆角矩形 32"/>
          <p:cNvSpPr/>
          <p:nvPr/>
        </p:nvSpPr>
        <p:spPr>
          <a:xfrm>
            <a:off x="1551644" y="5949842"/>
            <a:ext cx="1440160" cy="396044"/>
          </a:xfrm>
          <a:prstGeom prst="roundRect">
            <a:avLst/>
          </a:prstGeom>
          <a:noFill/>
          <a:ln>
            <a:solidFill>
              <a:srgbClr val="692A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rgbClr val="692AA2"/>
                </a:solidFill>
              </a:rPr>
              <a:t>审批考核机构</a:t>
            </a:r>
            <a:endParaRPr lang="zh-CN" altLang="en-US" sz="1400" dirty="0">
              <a:solidFill>
                <a:srgbClr val="692AA2"/>
              </a:solidFill>
            </a:endParaRPr>
          </a:p>
        </p:txBody>
      </p:sp>
      <p:sp>
        <p:nvSpPr>
          <p:cNvPr id="35" name="圆角矩形 34"/>
          <p:cNvSpPr/>
          <p:nvPr/>
        </p:nvSpPr>
        <p:spPr>
          <a:xfrm>
            <a:off x="1565596" y="6417894"/>
            <a:ext cx="1440160" cy="396044"/>
          </a:xfrm>
          <a:prstGeom prst="roundRect">
            <a:avLst/>
          </a:prstGeom>
          <a:noFill/>
          <a:ln>
            <a:solidFill>
              <a:srgbClr val="692A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rgbClr val="692AA2"/>
                </a:solidFill>
              </a:rPr>
              <a:t>审批启用科室</a:t>
            </a:r>
            <a:endParaRPr lang="zh-CN" altLang="en-US" sz="1400" dirty="0">
              <a:solidFill>
                <a:srgbClr val="692AA2"/>
              </a:solidFill>
            </a:endParaRPr>
          </a:p>
        </p:txBody>
      </p:sp>
      <p:sp>
        <p:nvSpPr>
          <p:cNvPr id="36" name="圆角矩形 35"/>
          <p:cNvSpPr/>
          <p:nvPr/>
        </p:nvSpPr>
        <p:spPr>
          <a:xfrm>
            <a:off x="1572786" y="3976140"/>
            <a:ext cx="1346448" cy="478904"/>
          </a:xfrm>
          <a:prstGeom prst="roundRect">
            <a:avLst/>
          </a:prstGeom>
          <a:noFill/>
          <a:ln>
            <a:solidFill>
              <a:srgbClr val="692A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rgbClr val="692AA2"/>
                </a:solidFill>
              </a:rPr>
              <a:t>创建科室</a:t>
            </a:r>
            <a:endParaRPr lang="zh-CN" altLang="en-US" sz="1400" dirty="0">
              <a:solidFill>
                <a:srgbClr val="692AA2"/>
              </a:solidFill>
            </a:endParaRPr>
          </a:p>
        </p:txBody>
      </p:sp>
      <p:sp>
        <p:nvSpPr>
          <p:cNvPr id="37" name="圆角矩形 36"/>
          <p:cNvSpPr/>
          <p:nvPr/>
        </p:nvSpPr>
        <p:spPr>
          <a:xfrm>
            <a:off x="3131278" y="1974326"/>
            <a:ext cx="1844748" cy="79208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rgbClr val="692AA2"/>
                </a:solidFill>
              </a:rPr>
              <a:t>申请考核阶段</a:t>
            </a:r>
            <a:endParaRPr lang="zh-CN" altLang="en-US" b="1" dirty="0">
              <a:solidFill>
                <a:srgbClr val="692AA2"/>
              </a:solidFill>
            </a:endParaRPr>
          </a:p>
        </p:txBody>
      </p:sp>
      <p:sp>
        <p:nvSpPr>
          <p:cNvPr id="38" name="圆角矩形 37"/>
          <p:cNvSpPr/>
          <p:nvPr/>
        </p:nvSpPr>
        <p:spPr>
          <a:xfrm>
            <a:off x="3471166" y="2780928"/>
            <a:ext cx="1346448" cy="478904"/>
          </a:xfrm>
          <a:prstGeom prst="roundRect">
            <a:avLst/>
          </a:prstGeom>
          <a:noFill/>
          <a:ln>
            <a:solidFill>
              <a:srgbClr val="692A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rgbClr val="692AA2"/>
                </a:solidFill>
              </a:rPr>
              <a:t>医师信息确认并申请考核</a:t>
            </a:r>
            <a:endParaRPr lang="zh-CN" altLang="en-US" sz="1400" dirty="0">
              <a:solidFill>
                <a:srgbClr val="692AA2"/>
              </a:solidFill>
            </a:endParaRPr>
          </a:p>
        </p:txBody>
      </p:sp>
      <p:sp>
        <p:nvSpPr>
          <p:cNvPr id="39" name="圆角矩形 38"/>
          <p:cNvSpPr/>
          <p:nvPr/>
        </p:nvSpPr>
        <p:spPr>
          <a:xfrm>
            <a:off x="3449462" y="3943694"/>
            <a:ext cx="1346448" cy="478904"/>
          </a:xfrm>
          <a:prstGeom prst="roundRect">
            <a:avLst/>
          </a:prstGeom>
          <a:noFill/>
          <a:ln>
            <a:solidFill>
              <a:srgbClr val="692A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rgbClr val="692AA2"/>
                </a:solidFill>
              </a:rPr>
              <a:t>考核申请审核</a:t>
            </a:r>
            <a:endParaRPr lang="zh-CN" altLang="en-US" sz="1400" dirty="0">
              <a:solidFill>
                <a:srgbClr val="692AA2"/>
              </a:solidFill>
            </a:endParaRPr>
          </a:p>
        </p:txBody>
      </p:sp>
      <p:sp>
        <p:nvSpPr>
          <p:cNvPr id="40" name="Text Box 9"/>
          <p:cNvSpPr txBox="1">
            <a:spLocks noChangeArrowheads="1"/>
          </p:cNvSpPr>
          <p:nvPr/>
        </p:nvSpPr>
        <p:spPr bwMode="gray">
          <a:xfrm>
            <a:off x="3204528" y="3296017"/>
            <a:ext cx="1901118"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zh-CN" altLang="en-US" sz="1200" dirty="0" smtClean="0">
                <a:solidFill>
                  <a:srgbClr val="C00000"/>
                </a:solidFill>
                <a:ea typeface="宋体" charset="-122"/>
              </a:rPr>
              <a:t>（一般考核或同行评议）</a:t>
            </a:r>
            <a:endParaRPr lang="en-US" altLang="zh-CN" sz="1200" dirty="0">
              <a:solidFill>
                <a:srgbClr val="C00000"/>
              </a:solidFill>
              <a:ea typeface="宋体" charset="-122"/>
            </a:endParaRPr>
          </a:p>
        </p:txBody>
      </p:sp>
      <p:sp>
        <p:nvSpPr>
          <p:cNvPr id="41" name="Text Box 9"/>
          <p:cNvSpPr txBox="1">
            <a:spLocks noChangeArrowheads="1"/>
          </p:cNvSpPr>
          <p:nvPr/>
        </p:nvSpPr>
        <p:spPr bwMode="gray">
          <a:xfrm>
            <a:off x="3276536" y="4505639"/>
            <a:ext cx="1901118"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zh-CN" altLang="en-US" sz="1200" dirty="0" smtClean="0">
                <a:solidFill>
                  <a:srgbClr val="C00000"/>
                </a:solidFill>
                <a:ea typeface="宋体" charset="-122"/>
              </a:rPr>
              <a:t>（一般考核或同行评议）</a:t>
            </a:r>
            <a:endParaRPr lang="en-US" altLang="zh-CN" sz="1200" dirty="0">
              <a:solidFill>
                <a:srgbClr val="C00000"/>
              </a:solidFill>
              <a:ea typeface="宋体" charset="-122"/>
            </a:endParaRPr>
          </a:p>
        </p:txBody>
      </p:sp>
      <p:sp>
        <p:nvSpPr>
          <p:cNvPr id="43" name="圆角矩形 42"/>
          <p:cNvSpPr/>
          <p:nvPr/>
        </p:nvSpPr>
        <p:spPr>
          <a:xfrm>
            <a:off x="5131975" y="1989402"/>
            <a:ext cx="1816289" cy="79208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rgbClr val="692AA2"/>
                </a:solidFill>
              </a:rPr>
              <a:t>医疗机构评价</a:t>
            </a:r>
            <a:endParaRPr lang="zh-CN" altLang="en-US" b="1" dirty="0">
              <a:solidFill>
                <a:srgbClr val="692AA2"/>
              </a:solidFill>
            </a:endParaRPr>
          </a:p>
        </p:txBody>
      </p:sp>
      <p:sp>
        <p:nvSpPr>
          <p:cNvPr id="44" name="圆角矩形 43"/>
          <p:cNvSpPr/>
          <p:nvPr/>
        </p:nvSpPr>
        <p:spPr>
          <a:xfrm>
            <a:off x="7191748" y="1974326"/>
            <a:ext cx="1844748" cy="79208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rgbClr val="692AA2"/>
                </a:solidFill>
              </a:rPr>
              <a:t>考核机构评价</a:t>
            </a:r>
            <a:endParaRPr lang="zh-CN" altLang="en-US" b="1" dirty="0">
              <a:solidFill>
                <a:srgbClr val="692AA2"/>
              </a:solidFill>
            </a:endParaRPr>
          </a:p>
        </p:txBody>
      </p:sp>
      <p:sp>
        <p:nvSpPr>
          <p:cNvPr id="45" name="圆角矩形 44"/>
          <p:cNvSpPr/>
          <p:nvPr/>
        </p:nvSpPr>
        <p:spPr>
          <a:xfrm>
            <a:off x="5321108" y="3962646"/>
            <a:ext cx="1440160" cy="478904"/>
          </a:xfrm>
          <a:prstGeom prst="roundRect">
            <a:avLst/>
          </a:prstGeom>
          <a:noFill/>
          <a:ln>
            <a:solidFill>
              <a:srgbClr val="692A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rgbClr val="692AA2"/>
                </a:solidFill>
              </a:rPr>
              <a:t>执</a:t>
            </a:r>
            <a:r>
              <a:rPr lang="zh-CN" altLang="en-US" sz="1400" dirty="0" smtClean="0">
                <a:solidFill>
                  <a:srgbClr val="692AA2"/>
                </a:solidFill>
              </a:rPr>
              <a:t>业道德和</a:t>
            </a:r>
            <a:endParaRPr lang="en-US" altLang="zh-CN" sz="1400" dirty="0" smtClean="0">
              <a:solidFill>
                <a:srgbClr val="692AA2"/>
              </a:solidFill>
            </a:endParaRPr>
          </a:p>
          <a:p>
            <a:pPr algn="ctr"/>
            <a:r>
              <a:rPr lang="zh-CN" altLang="en-US" sz="1400" dirty="0" smtClean="0">
                <a:solidFill>
                  <a:srgbClr val="692AA2"/>
                </a:solidFill>
              </a:rPr>
              <a:t>工作成绩考核</a:t>
            </a:r>
            <a:endParaRPr lang="zh-CN" altLang="en-US" sz="1400" dirty="0">
              <a:solidFill>
                <a:srgbClr val="692AA2"/>
              </a:solidFill>
            </a:endParaRPr>
          </a:p>
        </p:txBody>
      </p:sp>
      <p:sp>
        <p:nvSpPr>
          <p:cNvPr id="47" name="Text Box 9"/>
          <p:cNvSpPr txBox="1">
            <a:spLocks noChangeArrowheads="1"/>
          </p:cNvSpPr>
          <p:nvPr/>
        </p:nvSpPr>
        <p:spPr bwMode="gray">
          <a:xfrm>
            <a:off x="5335178" y="4538148"/>
            <a:ext cx="1901118"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zh-CN" altLang="en-US" sz="1200" dirty="0" smtClean="0">
                <a:solidFill>
                  <a:srgbClr val="C00000"/>
                </a:solidFill>
                <a:ea typeface="宋体" charset="-122"/>
              </a:rPr>
              <a:t>（同行评议可变更）</a:t>
            </a:r>
            <a:endParaRPr lang="en-US" altLang="zh-CN" sz="1200" dirty="0">
              <a:solidFill>
                <a:srgbClr val="C00000"/>
              </a:solidFill>
              <a:ea typeface="宋体" charset="-122"/>
            </a:endParaRPr>
          </a:p>
        </p:txBody>
      </p:sp>
      <p:sp>
        <p:nvSpPr>
          <p:cNvPr id="48" name="圆角矩形 47"/>
          <p:cNvSpPr/>
          <p:nvPr/>
        </p:nvSpPr>
        <p:spPr>
          <a:xfrm>
            <a:off x="6991244" y="2729271"/>
            <a:ext cx="2109214" cy="395788"/>
          </a:xfrm>
          <a:prstGeom prst="roundRect">
            <a:avLst/>
          </a:prstGeom>
          <a:noFill/>
          <a:ln>
            <a:solidFill>
              <a:srgbClr val="692A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rgbClr val="692AA2"/>
                </a:solidFill>
              </a:rPr>
              <a:t>参加法律法规在线考试</a:t>
            </a:r>
            <a:endParaRPr lang="zh-CN" altLang="en-US" sz="1400" dirty="0">
              <a:solidFill>
                <a:srgbClr val="692AA2"/>
              </a:solidFill>
            </a:endParaRPr>
          </a:p>
        </p:txBody>
      </p:sp>
      <p:sp>
        <p:nvSpPr>
          <p:cNvPr id="50" name="圆角矩形 49"/>
          <p:cNvSpPr/>
          <p:nvPr/>
        </p:nvSpPr>
        <p:spPr>
          <a:xfrm>
            <a:off x="6977292" y="3214937"/>
            <a:ext cx="2109214" cy="395788"/>
          </a:xfrm>
          <a:prstGeom prst="roundRect">
            <a:avLst/>
          </a:prstGeom>
          <a:noFill/>
          <a:ln>
            <a:solidFill>
              <a:srgbClr val="692A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rgbClr val="692AA2"/>
                </a:solidFill>
              </a:rPr>
              <a:t>参加业务水平考试</a:t>
            </a:r>
            <a:endParaRPr lang="zh-CN" altLang="en-US" sz="1400" dirty="0">
              <a:solidFill>
                <a:srgbClr val="692AA2"/>
              </a:solidFill>
            </a:endParaRPr>
          </a:p>
        </p:txBody>
      </p:sp>
      <p:sp>
        <p:nvSpPr>
          <p:cNvPr id="51" name="圆角矩形 50"/>
          <p:cNvSpPr/>
          <p:nvPr/>
        </p:nvSpPr>
        <p:spPr>
          <a:xfrm>
            <a:off x="6999290" y="5102164"/>
            <a:ext cx="2109214" cy="297361"/>
          </a:xfrm>
          <a:prstGeom prst="roundRect">
            <a:avLst/>
          </a:prstGeom>
          <a:noFill/>
          <a:ln>
            <a:solidFill>
              <a:srgbClr val="692A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rgbClr val="692AA2"/>
                </a:solidFill>
              </a:rPr>
              <a:t>组织业务水平考试</a:t>
            </a:r>
            <a:endParaRPr lang="zh-CN" altLang="en-US" sz="1400" dirty="0">
              <a:solidFill>
                <a:srgbClr val="692AA2"/>
              </a:solidFill>
            </a:endParaRPr>
          </a:p>
        </p:txBody>
      </p:sp>
      <p:sp>
        <p:nvSpPr>
          <p:cNvPr id="52" name="圆角矩形 51"/>
          <p:cNvSpPr/>
          <p:nvPr/>
        </p:nvSpPr>
        <p:spPr>
          <a:xfrm>
            <a:off x="6991806" y="5453437"/>
            <a:ext cx="2109214" cy="297361"/>
          </a:xfrm>
          <a:prstGeom prst="roundRect">
            <a:avLst/>
          </a:prstGeom>
          <a:noFill/>
          <a:ln>
            <a:solidFill>
              <a:srgbClr val="692A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rgbClr val="692AA2"/>
                </a:solidFill>
              </a:rPr>
              <a:t>最终考核结果评定</a:t>
            </a:r>
            <a:endParaRPr lang="zh-CN" altLang="en-US" sz="1400" dirty="0">
              <a:solidFill>
                <a:srgbClr val="692AA2"/>
              </a:solidFill>
            </a:endParaRPr>
          </a:p>
        </p:txBody>
      </p:sp>
      <p:sp>
        <p:nvSpPr>
          <p:cNvPr id="46" name="Text Box 9"/>
          <p:cNvSpPr txBox="1">
            <a:spLocks noChangeArrowheads="1"/>
          </p:cNvSpPr>
          <p:nvPr/>
        </p:nvSpPr>
        <p:spPr bwMode="gray">
          <a:xfrm>
            <a:off x="1403648" y="4509120"/>
            <a:ext cx="1901118"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zh-CN" altLang="en-US" sz="1200" dirty="0" smtClean="0">
                <a:solidFill>
                  <a:srgbClr val="C00000"/>
                </a:solidFill>
                <a:ea typeface="宋体" charset="-122"/>
              </a:rPr>
              <a:t>（经过审批启用科室管理的机构）</a:t>
            </a:r>
            <a:endParaRPr lang="en-US" altLang="zh-CN" sz="1200" dirty="0">
              <a:solidFill>
                <a:srgbClr val="C00000"/>
              </a:solidFill>
              <a:ea typeface="宋体" charset="-122"/>
            </a:endParaRPr>
          </a:p>
        </p:txBody>
      </p:sp>
      <p:sp>
        <p:nvSpPr>
          <p:cNvPr id="49" name="圆角矩形 48"/>
          <p:cNvSpPr/>
          <p:nvPr/>
        </p:nvSpPr>
        <p:spPr>
          <a:xfrm>
            <a:off x="3405920" y="5949280"/>
            <a:ext cx="1440160" cy="396044"/>
          </a:xfrm>
          <a:prstGeom prst="roundRect">
            <a:avLst/>
          </a:prstGeom>
          <a:noFill/>
          <a:ln>
            <a:solidFill>
              <a:srgbClr val="692A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rgbClr val="692AA2"/>
                </a:solidFill>
              </a:rPr>
              <a:t>委托机构考核</a:t>
            </a:r>
            <a:endParaRPr lang="zh-CN" altLang="en-US" sz="1400" dirty="0">
              <a:solidFill>
                <a:srgbClr val="692AA2"/>
              </a:solidFill>
            </a:endParaRPr>
          </a:p>
        </p:txBody>
      </p:sp>
      <p:sp>
        <p:nvSpPr>
          <p:cNvPr id="53" name="圆角矩形 52"/>
          <p:cNvSpPr/>
          <p:nvPr/>
        </p:nvSpPr>
        <p:spPr>
          <a:xfrm>
            <a:off x="3419872" y="6417332"/>
            <a:ext cx="1440160" cy="396044"/>
          </a:xfrm>
          <a:prstGeom prst="roundRect">
            <a:avLst/>
          </a:prstGeom>
          <a:noFill/>
          <a:ln>
            <a:solidFill>
              <a:srgbClr val="692A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rgbClr val="692AA2"/>
                </a:solidFill>
              </a:rPr>
              <a:t>委托医师考核</a:t>
            </a:r>
            <a:endParaRPr lang="zh-CN" altLang="en-US" sz="1400" dirty="0">
              <a:solidFill>
                <a:srgbClr val="692AA2"/>
              </a:solidFill>
            </a:endParaRPr>
          </a:p>
        </p:txBody>
      </p:sp>
    </p:spTree>
    <p:extLst>
      <p:ext uri="{BB962C8B-B14F-4D97-AF65-F5344CB8AC3E}">
        <p14:creationId xmlns="" xmlns:p14="http://schemas.microsoft.com/office/powerpoint/2010/main" val="2144309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ppt_x"/>
                                          </p:val>
                                        </p:tav>
                                        <p:tav tm="100000">
                                          <p:val>
                                            <p:strVal val="#ppt_x"/>
                                          </p:val>
                                        </p:tav>
                                      </p:tavLst>
                                    </p:anim>
                                    <p:anim calcmode="lin" valueType="num">
                                      <p:cBhvr additive="base">
                                        <p:cTn id="1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500" fill="hold"/>
                                        <p:tgtEl>
                                          <p:spTgt spid="46"/>
                                        </p:tgtEl>
                                        <p:attrNameLst>
                                          <p:attrName>ppt_x</p:attrName>
                                        </p:attrNameLst>
                                      </p:cBhvr>
                                      <p:tavLst>
                                        <p:tav tm="0">
                                          <p:val>
                                            <p:strVal val="#ppt_x"/>
                                          </p:val>
                                        </p:tav>
                                        <p:tav tm="100000">
                                          <p:val>
                                            <p:strVal val="#ppt_x"/>
                                          </p:val>
                                        </p:tav>
                                      </p:tavLst>
                                    </p:anim>
                                    <p:anim calcmode="lin" valueType="num">
                                      <p:cBhvr additive="base">
                                        <p:cTn id="24"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ppt_x"/>
                                          </p:val>
                                        </p:tav>
                                        <p:tav tm="100000">
                                          <p:val>
                                            <p:strVal val="#ppt_x"/>
                                          </p:val>
                                        </p:tav>
                                      </p:tavLst>
                                    </p:anim>
                                    <p:anim calcmode="lin" valueType="num">
                                      <p:cBhvr additive="base">
                                        <p:cTn id="3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additive="base">
                                        <p:cTn id="43" dur="500" fill="hold"/>
                                        <p:tgtEl>
                                          <p:spTgt spid="41"/>
                                        </p:tgtEl>
                                        <p:attrNameLst>
                                          <p:attrName>ppt_x</p:attrName>
                                        </p:attrNameLst>
                                      </p:cBhvr>
                                      <p:tavLst>
                                        <p:tav tm="0">
                                          <p:val>
                                            <p:strVal val="#ppt_x"/>
                                          </p:val>
                                        </p:tav>
                                        <p:tav tm="100000">
                                          <p:val>
                                            <p:strVal val="#ppt_x"/>
                                          </p:val>
                                        </p:tav>
                                      </p:tavLst>
                                    </p:anim>
                                    <p:anim calcmode="lin" valueType="num">
                                      <p:cBhvr additive="base">
                                        <p:cTn id="4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9"/>
                                        </p:tgtEl>
                                        <p:attrNameLst>
                                          <p:attrName>style.visibility</p:attrName>
                                        </p:attrNameLst>
                                      </p:cBhvr>
                                      <p:to>
                                        <p:strVal val="visible"/>
                                      </p:to>
                                    </p:set>
                                    <p:anim calcmode="lin" valueType="num">
                                      <p:cBhvr additive="base">
                                        <p:cTn id="49" dur="500" fill="hold"/>
                                        <p:tgtEl>
                                          <p:spTgt spid="49"/>
                                        </p:tgtEl>
                                        <p:attrNameLst>
                                          <p:attrName>ppt_x</p:attrName>
                                        </p:attrNameLst>
                                      </p:cBhvr>
                                      <p:tavLst>
                                        <p:tav tm="0">
                                          <p:val>
                                            <p:strVal val="#ppt_x"/>
                                          </p:val>
                                        </p:tav>
                                        <p:tav tm="100000">
                                          <p:val>
                                            <p:strVal val="#ppt_x"/>
                                          </p:val>
                                        </p:tav>
                                      </p:tavLst>
                                    </p:anim>
                                    <p:anim calcmode="lin" valueType="num">
                                      <p:cBhvr additive="base">
                                        <p:cTn id="50"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ppt_x"/>
                                          </p:val>
                                        </p:tav>
                                        <p:tav tm="100000">
                                          <p:val>
                                            <p:strVal val="#ppt_x"/>
                                          </p:val>
                                        </p:tav>
                                      </p:tavLst>
                                    </p:anim>
                                    <p:anim calcmode="lin" valueType="num">
                                      <p:cBhvr additive="base">
                                        <p:cTn id="56"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additive="base">
                                        <p:cTn id="61" dur="500" fill="hold"/>
                                        <p:tgtEl>
                                          <p:spTgt spid="45"/>
                                        </p:tgtEl>
                                        <p:attrNameLst>
                                          <p:attrName>ppt_x</p:attrName>
                                        </p:attrNameLst>
                                      </p:cBhvr>
                                      <p:tavLst>
                                        <p:tav tm="0">
                                          <p:val>
                                            <p:strVal val="#ppt_x"/>
                                          </p:val>
                                        </p:tav>
                                        <p:tav tm="100000">
                                          <p:val>
                                            <p:strVal val="#ppt_x"/>
                                          </p:val>
                                        </p:tav>
                                      </p:tavLst>
                                    </p:anim>
                                    <p:anim calcmode="lin" valueType="num">
                                      <p:cBhvr additive="base">
                                        <p:cTn id="62" dur="500" fill="hold"/>
                                        <p:tgtEl>
                                          <p:spTgt spid="45"/>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47"/>
                                        </p:tgtEl>
                                        <p:attrNameLst>
                                          <p:attrName>style.visibility</p:attrName>
                                        </p:attrNameLst>
                                      </p:cBhvr>
                                      <p:to>
                                        <p:strVal val="visible"/>
                                      </p:to>
                                    </p:set>
                                    <p:anim calcmode="lin" valueType="num">
                                      <p:cBhvr additive="base">
                                        <p:cTn id="65" dur="500" fill="hold"/>
                                        <p:tgtEl>
                                          <p:spTgt spid="47"/>
                                        </p:tgtEl>
                                        <p:attrNameLst>
                                          <p:attrName>ppt_x</p:attrName>
                                        </p:attrNameLst>
                                      </p:cBhvr>
                                      <p:tavLst>
                                        <p:tav tm="0">
                                          <p:val>
                                            <p:strVal val="#ppt_x"/>
                                          </p:val>
                                        </p:tav>
                                        <p:tav tm="100000">
                                          <p:val>
                                            <p:strVal val="#ppt_x"/>
                                          </p:val>
                                        </p:tav>
                                      </p:tavLst>
                                    </p:anim>
                                    <p:anim calcmode="lin" valueType="num">
                                      <p:cBhvr additive="base">
                                        <p:cTn id="66"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additive="base">
                                        <p:cTn id="75" dur="500" fill="hold"/>
                                        <p:tgtEl>
                                          <p:spTgt spid="50"/>
                                        </p:tgtEl>
                                        <p:attrNameLst>
                                          <p:attrName>ppt_x</p:attrName>
                                        </p:attrNameLst>
                                      </p:cBhvr>
                                      <p:tavLst>
                                        <p:tav tm="0">
                                          <p:val>
                                            <p:strVal val="#ppt_x"/>
                                          </p:val>
                                        </p:tav>
                                        <p:tav tm="100000">
                                          <p:val>
                                            <p:strVal val="#ppt_x"/>
                                          </p:val>
                                        </p:tav>
                                      </p:tavLst>
                                    </p:anim>
                                    <p:anim calcmode="lin" valueType="num">
                                      <p:cBhvr additive="base">
                                        <p:cTn id="76"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51"/>
                                        </p:tgtEl>
                                        <p:attrNameLst>
                                          <p:attrName>style.visibility</p:attrName>
                                        </p:attrNameLst>
                                      </p:cBhvr>
                                      <p:to>
                                        <p:strVal val="visible"/>
                                      </p:to>
                                    </p:set>
                                    <p:anim calcmode="lin" valueType="num">
                                      <p:cBhvr additive="base">
                                        <p:cTn id="81" dur="500" fill="hold"/>
                                        <p:tgtEl>
                                          <p:spTgt spid="51"/>
                                        </p:tgtEl>
                                        <p:attrNameLst>
                                          <p:attrName>ppt_x</p:attrName>
                                        </p:attrNameLst>
                                      </p:cBhvr>
                                      <p:tavLst>
                                        <p:tav tm="0">
                                          <p:val>
                                            <p:strVal val="#ppt_x"/>
                                          </p:val>
                                        </p:tav>
                                        <p:tav tm="100000">
                                          <p:val>
                                            <p:strVal val="#ppt_x"/>
                                          </p:val>
                                        </p:tav>
                                      </p:tavLst>
                                    </p:anim>
                                    <p:anim calcmode="lin" valueType="num">
                                      <p:cBhvr additive="base">
                                        <p:cTn id="82" dur="500" fill="hold"/>
                                        <p:tgtEl>
                                          <p:spTgt spid="51"/>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52"/>
                                        </p:tgtEl>
                                        <p:attrNameLst>
                                          <p:attrName>style.visibility</p:attrName>
                                        </p:attrNameLst>
                                      </p:cBhvr>
                                      <p:to>
                                        <p:strVal val="visible"/>
                                      </p:to>
                                    </p:set>
                                    <p:anim calcmode="lin" valueType="num">
                                      <p:cBhvr additive="base">
                                        <p:cTn id="85" dur="500" fill="hold"/>
                                        <p:tgtEl>
                                          <p:spTgt spid="52"/>
                                        </p:tgtEl>
                                        <p:attrNameLst>
                                          <p:attrName>ppt_x</p:attrName>
                                        </p:attrNameLst>
                                      </p:cBhvr>
                                      <p:tavLst>
                                        <p:tav tm="0">
                                          <p:val>
                                            <p:strVal val="#ppt_x"/>
                                          </p:val>
                                        </p:tav>
                                        <p:tav tm="100000">
                                          <p:val>
                                            <p:strVal val="#ppt_x"/>
                                          </p:val>
                                        </p:tav>
                                      </p:tavLst>
                                    </p:anim>
                                    <p:anim calcmode="lin" valueType="num">
                                      <p:cBhvr additive="base">
                                        <p:cTn id="86"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5" grpId="0" animBg="1"/>
      <p:bldP spid="36" grpId="0" animBg="1"/>
      <p:bldP spid="38" grpId="0" animBg="1"/>
      <p:bldP spid="39" grpId="0" animBg="1"/>
      <p:bldP spid="40" grpId="0"/>
      <p:bldP spid="41" grpId="0"/>
      <p:bldP spid="45" grpId="0" animBg="1"/>
      <p:bldP spid="47" grpId="0"/>
      <p:bldP spid="48" grpId="0" animBg="1"/>
      <p:bldP spid="50" grpId="0" animBg="1"/>
      <p:bldP spid="51" grpId="0" animBg="1"/>
      <p:bldP spid="52" grpId="0" animBg="1"/>
      <p:bldP spid="46" grpId="0"/>
      <p:bldP spid="49"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81000" y="836712"/>
            <a:ext cx="8763000" cy="487362"/>
          </a:xfrm>
          <a:solidFill>
            <a:schemeClr val="accent1">
              <a:lumMod val="50000"/>
            </a:schemeClr>
          </a:solidFill>
        </p:spPr>
        <p:txBody>
          <a:bodyPr/>
          <a:lstStyle/>
          <a:p>
            <a:pPr algn="l"/>
            <a:r>
              <a:rPr lang="zh-CN" altLang="en-US" sz="3200" dirty="0" smtClean="0">
                <a:ea typeface="宋体" charset="-122"/>
              </a:rPr>
              <a:t>             目  录</a:t>
            </a:r>
            <a:endParaRPr lang="en-US" altLang="zh-CN" sz="3200" dirty="0">
              <a:ea typeface="宋体" charset="-122"/>
            </a:endParaRPr>
          </a:p>
        </p:txBody>
      </p:sp>
      <p:grpSp>
        <p:nvGrpSpPr>
          <p:cNvPr id="61480" name="Group 40"/>
          <p:cNvGrpSpPr>
            <a:grpSpLocks/>
          </p:cNvGrpSpPr>
          <p:nvPr/>
        </p:nvGrpSpPr>
        <p:grpSpPr bwMode="auto">
          <a:xfrm>
            <a:off x="1981200" y="2857550"/>
            <a:ext cx="5410200" cy="665162"/>
            <a:chOff x="1248" y="2509"/>
            <a:chExt cx="3408" cy="419"/>
          </a:xfrm>
        </p:grpSpPr>
        <p:grpSp>
          <p:nvGrpSpPr>
            <p:cNvPr id="61464" name="Group 24"/>
            <p:cNvGrpSpPr>
              <a:grpSpLocks/>
            </p:cNvGrpSpPr>
            <p:nvPr/>
          </p:nvGrpSpPr>
          <p:grpSpPr bwMode="auto">
            <a:xfrm>
              <a:off x="1248" y="2509"/>
              <a:ext cx="480" cy="419"/>
              <a:chOff x="1110" y="2656"/>
              <a:chExt cx="1549" cy="1351"/>
            </a:xfrm>
          </p:grpSpPr>
          <p:sp>
            <p:nvSpPr>
              <p:cNvPr id="61465" name="AutoShape 25"/>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 xmlns:a14="http://schemas.microsoft.com/office/drawing/2010/main" w="9525">
                    <a:solidFill>
                      <a:srgbClr val="C0C0C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466" name="AutoShape 26"/>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467" name="AutoShape 27"/>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61472" name="Line 32"/>
            <p:cNvSpPr>
              <a:spLocks noChangeShapeType="1"/>
            </p:cNvSpPr>
            <p:nvPr/>
          </p:nvSpPr>
          <p:spPr bwMode="auto">
            <a:xfrm>
              <a:off x="1632" y="2893"/>
              <a:ext cx="3024" cy="0"/>
            </a:xfrm>
            <a:prstGeom prst="line">
              <a:avLst/>
            </a:prstGeom>
            <a:noFill/>
            <a:ln w="25400">
              <a:solidFill>
                <a:schemeClr val="folHlink"/>
              </a:solidFill>
              <a:prstDash val="sysDot"/>
              <a:round/>
              <a:headEnd/>
              <a:tailEnd type="oval"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473" name="Text Box 33"/>
            <p:cNvSpPr txBox="1">
              <a:spLocks noChangeArrowheads="1"/>
            </p:cNvSpPr>
            <p:nvPr/>
          </p:nvSpPr>
          <p:spPr bwMode="auto">
            <a:xfrm>
              <a:off x="2256" y="2557"/>
              <a:ext cx="1280" cy="2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zh-CN" altLang="en-US" sz="2400" dirty="0" smtClean="0">
                  <a:ea typeface="宋体" charset="-122"/>
                </a:rPr>
                <a:t>医师功能说明</a:t>
              </a:r>
              <a:endParaRPr lang="en-US" altLang="zh-CN" sz="2400" dirty="0">
                <a:ea typeface="宋体" charset="-122"/>
              </a:endParaRPr>
            </a:p>
          </p:txBody>
        </p:sp>
        <p:sp>
          <p:nvSpPr>
            <p:cNvPr id="61474" name="Text Box 34"/>
            <p:cNvSpPr txBox="1">
              <a:spLocks noChangeArrowheads="1"/>
            </p:cNvSpPr>
            <p:nvPr/>
          </p:nvSpPr>
          <p:spPr bwMode="gray">
            <a:xfrm>
              <a:off x="1327" y="2571"/>
              <a:ext cx="311" cy="2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zh-CN" altLang="en-US" sz="2400" b="1" dirty="0" smtClean="0">
                  <a:solidFill>
                    <a:schemeClr val="bg1"/>
                  </a:solidFill>
                  <a:ea typeface="宋体" charset="-122"/>
                </a:rPr>
                <a:t>二</a:t>
              </a:r>
              <a:endParaRPr lang="en-US" altLang="zh-CN" sz="2400" b="1" dirty="0">
                <a:solidFill>
                  <a:schemeClr val="bg1"/>
                </a:solidFill>
                <a:ea typeface="宋体" charset="-122"/>
              </a:endParaRPr>
            </a:p>
          </p:txBody>
        </p:sp>
      </p:grpSp>
      <p:sp>
        <p:nvSpPr>
          <p:cNvPr id="2" name="矩形 1"/>
          <p:cNvSpPr/>
          <p:nvPr/>
        </p:nvSpPr>
        <p:spPr>
          <a:xfrm>
            <a:off x="4904580" y="38377"/>
            <a:ext cx="4131915" cy="461665"/>
          </a:xfrm>
          <a:prstGeom prst="rect">
            <a:avLst/>
          </a:prstGeom>
        </p:spPr>
        <p:txBody>
          <a:bodyPr wrap="square">
            <a:spAutoFit/>
          </a:bodyPr>
          <a:lstStyle/>
          <a:p>
            <a:r>
              <a:rPr lang="zh-CN" altLang="en-US" sz="2400" b="1" dirty="0" smtClean="0">
                <a:solidFill>
                  <a:schemeClr val="bg1"/>
                </a:solidFill>
                <a:ea typeface="宋体" charset="-122"/>
              </a:rPr>
              <a:t>医师定期考核信息管理系统</a:t>
            </a:r>
            <a:endParaRPr lang="zh-CN" altLang="en-US" sz="2400" b="1" dirty="0">
              <a:solidFill>
                <a:schemeClr val="bg1"/>
              </a:solidFill>
            </a:endParaRPr>
          </a:p>
        </p:txBody>
      </p:sp>
      <p:sp>
        <p:nvSpPr>
          <p:cNvPr id="4" name="灯片编号占位符 3"/>
          <p:cNvSpPr>
            <a:spLocks noGrp="1"/>
          </p:cNvSpPr>
          <p:nvPr>
            <p:ph type="sldNum" sz="quarter" idx="10"/>
          </p:nvPr>
        </p:nvSpPr>
        <p:spPr/>
        <p:txBody>
          <a:bodyPr/>
          <a:lstStyle/>
          <a:p>
            <a:fld id="{3BA920C0-A35E-49EF-BBEE-37999590F932}" type="slidenum">
              <a:rPr lang="en-US" altLang="zh-CN" smtClean="0"/>
              <a:pPr/>
              <a:t>8</a:t>
            </a:fld>
            <a:endParaRPr lang="en-US" altLang="zh-CN" dirty="0"/>
          </a:p>
        </p:txBody>
      </p:sp>
    </p:spTree>
    <p:extLst>
      <p:ext uri="{BB962C8B-B14F-4D97-AF65-F5344CB8AC3E}">
        <p14:creationId xmlns="" xmlns:p14="http://schemas.microsoft.com/office/powerpoint/2010/main" val="42428275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chor="t"/>
          <a:lstStyle/>
          <a:p>
            <a:r>
              <a:rPr lang="en-US" altLang="zh-CN" sz="2800" dirty="0" smtClean="0">
                <a:ea typeface="宋体" charset="-122"/>
              </a:rPr>
              <a:t>2.  </a:t>
            </a:r>
            <a:r>
              <a:rPr lang="zh-CN" altLang="en-US" sz="2800" dirty="0" smtClean="0">
                <a:ea typeface="宋体" charset="-122"/>
              </a:rPr>
              <a:t>医师功能说明</a:t>
            </a:r>
            <a:endParaRPr lang="en-US" altLang="zh-CN" sz="2800" dirty="0">
              <a:ea typeface="宋体" charset="-122"/>
            </a:endParaRPr>
          </a:p>
        </p:txBody>
      </p:sp>
      <p:sp>
        <p:nvSpPr>
          <p:cNvPr id="11" name="矩形 10"/>
          <p:cNvSpPr/>
          <p:nvPr/>
        </p:nvSpPr>
        <p:spPr>
          <a:xfrm>
            <a:off x="4904580" y="38377"/>
            <a:ext cx="4131915" cy="461665"/>
          </a:xfrm>
          <a:prstGeom prst="rect">
            <a:avLst/>
          </a:prstGeom>
        </p:spPr>
        <p:txBody>
          <a:bodyPr wrap="square">
            <a:spAutoFit/>
          </a:bodyPr>
          <a:lstStyle/>
          <a:p>
            <a:r>
              <a:rPr lang="zh-CN" altLang="en-US" sz="2400" b="1" dirty="0" smtClean="0">
                <a:solidFill>
                  <a:schemeClr val="bg1"/>
                </a:solidFill>
                <a:ea typeface="宋体" charset="-122"/>
              </a:rPr>
              <a:t>医师定期考核信息管理系统</a:t>
            </a:r>
            <a:endParaRPr lang="zh-CN" altLang="en-US" sz="2400" b="1" dirty="0">
              <a:solidFill>
                <a:schemeClr val="bg1"/>
              </a:solidFill>
            </a:endParaRPr>
          </a:p>
        </p:txBody>
      </p:sp>
      <p:pic>
        <p:nvPicPr>
          <p:cNvPr id="614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39552" y="2191866"/>
            <a:ext cx="7354887" cy="318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 name="Text Box 9"/>
          <p:cNvSpPr txBox="1">
            <a:spLocks noChangeArrowheads="1"/>
          </p:cNvSpPr>
          <p:nvPr/>
        </p:nvSpPr>
        <p:spPr bwMode="gray">
          <a:xfrm>
            <a:off x="6229036" y="5445224"/>
            <a:ext cx="2166960" cy="830997"/>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2700000" scaled="1"/>
            <a:tileRect/>
          </a:gradFill>
          <a:ln>
            <a:noFill/>
          </a:ln>
          <a:effectLst/>
          <a:extLst/>
        </p:spPr>
        <p:txBody>
          <a:bodyPr wrap="square">
            <a:spAutoFit/>
          </a:bodyPr>
          <a:lstStyle/>
          <a:p>
            <a:pPr algn="ctr" eaLnBrk="0" hangingPunct="0"/>
            <a:r>
              <a:rPr lang="zh-CN" altLang="en-US" sz="2400" b="1" dirty="0" smtClean="0">
                <a:solidFill>
                  <a:schemeClr val="bg1"/>
                </a:solidFill>
                <a:ea typeface="宋体" charset="-122"/>
              </a:rPr>
              <a:t>医师</a:t>
            </a:r>
            <a:endParaRPr lang="en-US" altLang="zh-CN" sz="2400" b="1" dirty="0" smtClean="0">
              <a:solidFill>
                <a:schemeClr val="bg1"/>
              </a:solidFill>
              <a:ea typeface="宋体" charset="-122"/>
            </a:endParaRPr>
          </a:p>
          <a:p>
            <a:pPr algn="ctr" eaLnBrk="0" hangingPunct="0"/>
            <a:r>
              <a:rPr lang="zh-CN" altLang="en-US" sz="2400" b="1" dirty="0" smtClean="0">
                <a:solidFill>
                  <a:schemeClr val="bg1"/>
                </a:solidFill>
                <a:ea typeface="宋体" charset="-122"/>
              </a:rPr>
              <a:t>功能列表</a:t>
            </a:r>
            <a:endParaRPr lang="en-US" altLang="zh-CN" sz="2400" b="1" dirty="0">
              <a:solidFill>
                <a:schemeClr val="bg1"/>
              </a:solidFill>
              <a:ea typeface="宋体" charset="-122"/>
            </a:endParaRPr>
          </a:p>
        </p:txBody>
      </p:sp>
      <p:sp>
        <p:nvSpPr>
          <p:cNvPr id="13" name="右箭头 12"/>
          <p:cNvSpPr/>
          <p:nvPr/>
        </p:nvSpPr>
        <p:spPr>
          <a:xfrm flipH="1">
            <a:off x="5112060" y="5533409"/>
            <a:ext cx="972108" cy="764241"/>
          </a:xfrm>
          <a:prstGeom prst="rightArrow">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835696" y="3129299"/>
            <a:ext cx="720080" cy="79208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 Box 33"/>
          <p:cNvSpPr txBox="1">
            <a:spLocks noChangeArrowheads="1"/>
          </p:cNvSpPr>
          <p:nvPr/>
        </p:nvSpPr>
        <p:spPr bwMode="auto">
          <a:xfrm>
            <a:off x="2771800" y="3356992"/>
            <a:ext cx="4248472" cy="1015663"/>
          </a:xfrm>
          <a:prstGeom prst="rect">
            <a:avLst/>
          </a:prstGeom>
          <a:solidFill>
            <a:srgbClr val="FFFFFF"/>
          </a:solidFill>
          <a:ln w="9525" algn="ctr">
            <a:solidFill>
              <a:srgbClr val="C00000"/>
            </a:solidFill>
            <a:miter lim="800000"/>
            <a:headEnd/>
            <a:tailEnd/>
          </a:ln>
          <a:effectLst/>
          <a:extLst/>
        </p:spPr>
        <p:txBody>
          <a:bodyPr wrap="square">
            <a:spAutoFit/>
          </a:bodyPr>
          <a:lstStyle/>
          <a:p>
            <a:pPr eaLnBrk="0" hangingPunct="0">
              <a:lnSpc>
                <a:spcPct val="150000"/>
              </a:lnSpc>
            </a:pPr>
            <a:r>
              <a:rPr lang="zh-CN" altLang="en-US" sz="2000" b="1" dirty="0" smtClean="0">
                <a:solidFill>
                  <a:srgbClr val="C00000"/>
                </a:solidFill>
                <a:ea typeface="宋体" charset="-122"/>
              </a:rPr>
              <a:t>登录系统之后，点击  向下箭头的图标，看到具体的功能</a:t>
            </a:r>
            <a:endParaRPr lang="en-US" altLang="zh-CN" sz="2000" b="1" dirty="0">
              <a:solidFill>
                <a:srgbClr val="C00000"/>
              </a:solidFill>
              <a:ea typeface="宋体" charset="-122"/>
            </a:endParaRPr>
          </a:p>
        </p:txBody>
      </p:sp>
      <p:grpSp>
        <p:nvGrpSpPr>
          <p:cNvPr id="16" name="Group 3"/>
          <p:cNvGrpSpPr>
            <a:grpSpLocks/>
          </p:cNvGrpSpPr>
          <p:nvPr/>
        </p:nvGrpSpPr>
        <p:grpSpPr bwMode="auto">
          <a:xfrm>
            <a:off x="413468" y="1310788"/>
            <a:ext cx="3244752" cy="535271"/>
            <a:chOff x="912" y="1008"/>
            <a:chExt cx="3290" cy="631"/>
          </a:xfrm>
        </p:grpSpPr>
        <p:sp>
          <p:nvSpPr>
            <p:cNvPr id="18" name="AutoShape 4"/>
            <p:cNvSpPr>
              <a:spLocks noChangeArrowheads="1"/>
            </p:cNvSpPr>
            <p:nvPr/>
          </p:nvSpPr>
          <p:spPr bwMode="gray">
            <a:xfrm>
              <a:off x="912" y="1008"/>
              <a:ext cx="3290" cy="631"/>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zh-CN" altLang="en-US"/>
            </a:p>
          </p:txBody>
        </p:sp>
        <p:sp>
          <p:nvSpPr>
            <p:cNvPr id="19" name="Text Box 9"/>
            <p:cNvSpPr txBox="1">
              <a:spLocks noChangeArrowheads="1"/>
            </p:cNvSpPr>
            <p:nvPr/>
          </p:nvSpPr>
          <p:spPr bwMode="gray">
            <a:xfrm>
              <a:off x="1095" y="1106"/>
              <a:ext cx="2928" cy="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zh-CN" sz="2400" b="1" dirty="0" smtClean="0">
                  <a:solidFill>
                    <a:srgbClr val="C00000"/>
                  </a:solidFill>
                  <a:ea typeface="宋体" charset="-122"/>
                </a:rPr>
                <a:t>1</a:t>
              </a:r>
              <a:r>
                <a:rPr lang="zh-CN" altLang="en-US" sz="2400" b="1" dirty="0" smtClean="0">
                  <a:solidFill>
                    <a:srgbClr val="C00000"/>
                  </a:solidFill>
                  <a:ea typeface="宋体" charset="-122"/>
                </a:rPr>
                <a:t>、医师功能列表</a:t>
              </a:r>
              <a:endParaRPr lang="en-US" altLang="zh-CN" sz="2400" b="1" dirty="0">
                <a:solidFill>
                  <a:srgbClr val="C00000"/>
                </a:solidFill>
                <a:ea typeface="宋体" charset="-122"/>
              </a:endParaRPr>
            </a:p>
          </p:txBody>
        </p:sp>
      </p:grpSp>
      <p:pic>
        <p:nvPicPr>
          <p:cNvPr id="7170" name="Picture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059833" y="4581128"/>
            <a:ext cx="1984220" cy="10096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3062966" y="5697420"/>
            <a:ext cx="1936118" cy="990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20998115"/>
      </p:ext>
    </p:extLst>
  </p:cSld>
  <p:clrMapOvr>
    <a:masterClrMapping/>
  </p:clrMapOvr>
  <p:timing>
    <p:tnLst>
      <p:par>
        <p:cTn id="1" dur="indefinite" restart="never" nodeType="tmRoot"/>
      </p:par>
    </p:tnLst>
  </p:timing>
</p:sld>
</file>

<file path=ppt/theme/theme1.xml><?xml version="1.0" encoding="utf-8"?>
<a:theme xmlns:a="http://schemas.openxmlformats.org/drawingml/2006/main" name="014TGp_Medical_light_v2">
  <a:themeElements>
    <a:clrScheme name="Default Design 1">
      <a:dk1>
        <a:srgbClr val="000000"/>
      </a:dk1>
      <a:lt1>
        <a:srgbClr val="FFFFFF"/>
      </a:lt1>
      <a:dk2>
        <a:srgbClr val="FFFFE7"/>
      </a:dk2>
      <a:lt2>
        <a:srgbClr val="B2B2B2"/>
      </a:lt2>
      <a:accent1>
        <a:srgbClr val="728CCE"/>
      </a:accent1>
      <a:accent2>
        <a:srgbClr val="00CC66"/>
      </a:accent2>
      <a:accent3>
        <a:srgbClr val="FFFFFF"/>
      </a:accent3>
      <a:accent4>
        <a:srgbClr val="000000"/>
      </a:accent4>
      <a:accent5>
        <a:srgbClr val="BCC5E3"/>
      </a:accent5>
      <a:accent6>
        <a:srgbClr val="00B95C"/>
      </a:accent6>
      <a:hlink>
        <a:srgbClr val="B0AC52"/>
      </a:hlink>
      <a:folHlink>
        <a:srgbClr val="0099CC"/>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FFFFE7"/>
        </a:dk2>
        <a:lt2>
          <a:srgbClr val="B2B2B2"/>
        </a:lt2>
        <a:accent1>
          <a:srgbClr val="728CCE"/>
        </a:accent1>
        <a:accent2>
          <a:srgbClr val="00CC66"/>
        </a:accent2>
        <a:accent3>
          <a:srgbClr val="FFFFFF"/>
        </a:accent3>
        <a:accent4>
          <a:srgbClr val="000000"/>
        </a:accent4>
        <a:accent5>
          <a:srgbClr val="BCC5E3"/>
        </a:accent5>
        <a:accent6>
          <a:srgbClr val="00B95C"/>
        </a:accent6>
        <a:hlink>
          <a:srgbClr val="B0AC52"/>
        </a:hlink>
        <a:folHlink>
          <a:srgbClr val="0099CC"/>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FFFFFF"/>
        </a:dk2>
        <a:lt2>
          <a:srgbClr val="A1ABA3"/>
        </a:lt2>
        <a:accent1>
          <a:srgbClr val="A4C961"/>
        </a:accent1>
        <a:accent2>
          <a:srgbClr val="7C57C7"/>
        </a:accent2>
        <a:accent3>
          <a:srgbClr val="FFFFFF"/>
        </a:accent3>
        <a:accent4>
          <a:srgbClr val="000000"/>
        </a:accent4>
        <a:accent5>
          <a:srgbClr val="CFE1B7"/>
        </a:accent5>
        <a:accent6>
          <a:srgbClr val="704EB4"/>
        </a:accent6>
        <a:hlink>
          <a:srgbClr val="4D97B5"/>
        </a:hlink>
        <a:folHlink>
          <a:srgbClr val="FF9933"/>
        </a:folHlink>
      </a:clrScheme>
      <a:clrMap bg1="lt1" tx1="dk1" bg2="lt2" tx2="dk2" accent1="accent1" accent2="accent2" accent3="accent3" accent4="accent4" accent5="accent5" accent6="accent6" hlink="hlink" folHlink="folHlink"/>
    </a:extraClrScheme>
    <a:extraClrScheme>
      <a:clrScheme name="Default Design 3">
        <a:dk1>
          <a:srgbClr val="000066"/>
        </a:dk1>
        <a:lt1>
          <a:srgbClr val="FFFFFF"/>
        </a:lt1>
        <a:dk2>
          <a:srgbClr val="FFFFE7"/>
        </a:dk2>
        <a:lt2>
          <a:srgbClr val="B2B2B2"/>
        </a:lt2>
        <a:accent1>
          <a:srgbClr val="36A4D0"/>
        </a:accent1>
        <a:accent2>
          <a:srgbClr val="FF9966"/>
        </a:accent2>
        <a:accent3>
          <a:srgbClr val="FFFFFF"/>
        </a:accent3>
        <a:accent4>
          <a:srgbClr val="000056"/>
        </a:accent4>
        <a:accent5>
          <a:srgbClr val="AECFE4"/>
        </a:accent5>
        <a:accent6>
          <a:srgbClr val="E78A5C"/>
        </a:accent6>
        <a:hlink>
          <a:srgbClr val="3B5AB1"/>
        </a:hlink>
        <a:folHlink>
          <a:srgbClr val="666699"/>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FFFFE7"/>
        </a:dk2>
        <a:lt2>
          <a:srgbClr val="B2B2B2"/>
        </a:lt2>
        <a:accent1>
          <a:srgbClr val="CCCC00"/>
        </a:accent1>
        <a:accent2>
          <a:srgbClr val="FF7C80"/>
        </a:accent2>
        <a:accent3>
          <a:srgbClr val="FFFFFF"/>
        </a:accent3>
        <a:accent4>
          <a:srgbClr val="000000"/>
        </a:accent4>
        <a:accent5>
          <a:srgbClr val="E2E2AA"/>
        </a:accent5>
        <a:accent6>
          <a:srgbClr val="E77073"/>
        </a:accent6>
        <a:hlink>
          <a:srgbClr val="5A94A8"/>
        </a:hlink>
        <a:folHlink>
          <a:srgbClr val="0099CC"/>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FFFFE7"/>
        </a:dk2>
        <a:lt2>
          <a:srgbClr val="B2B2B2"/>
        </a:lt2>
        <a:accent1>
          <a:srgbClr val="969696"/>
        </a:accent1>
        <a:accent2>
          <a:srgbClr val="FF7C80"/>
        </a:accent2>
        <a:accent3>
          <a:srgbClr val="FFFFFF"/>
        </a:accent3>
        <a:accent4>
          <a:srgbClr val="000000"/>
        </a:accent4>
        <a:accent5>
          <a:srgbClr val="C9C9C9"/>
        </a:accent5>
        <a:accent6>
          <a:srgbClr val="E77073"/>
        </a:accent6>
        <a:hlink>
          <a:srgbClr val="5A94A8"/>
        </a:hlink>
        <a:folHlink>
          <a:srgbClr val="0099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014TGp_Medical_light_v2</Template>
  <TotalTime>2641</TotalTime>
  <Words>2215</Words>
  <Application>Microsoft Office PowerPoint</Application>
  <PresentationFormat>全屏显示(4:3)</PresentationFormat>
  <Paragraphs>285</Paragraphs>
  <Slides>38</Slides>
  <Notes>30</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38</vt:i4>
      </vt:variant>
    </vt:vector>
  </HeadingPairs>
  <TitlesOfParts>
    <vt:vector size="40" baseType="lpstr">
      <vt:lpstr>014TGp_Medical_light_v2</vt:lpstr>
      <vt:lpstr>Image</vt:lpstr>
      <vt:lpstr>幻灯片 1</vt:lpstr>
      <vt:lpstr>             目  录</vt:lpstr>
      <vt:lpstr>一.  系统应用准备</vt:lpstr>
      <vt:lpstr>一.  系统应用准备</vt:lpstr>
      <vt:lpstr>一.  系统应用准备</vt:lpstr>
      <vt:lpstr>一.  系统应用准备</vt:lpstr>
      <vt:lpstr>一.  系统应用准备</vt:lpstr>
      <vt:lpstr>             目  录</vt:lpstr>
      <vt:lpstr>2.  医师功能说明</vt:lpstr>
      <vt:lpstr>2.  医师功能说明</vt:lpstr>
      <vt:lpstr>2.  医师功能说明</vt:lpstr>
      <vt:lpstr>2.  医师功能说明</vt:lpstr>
      <vt:lpstr>2.  医师功能说明</vt:lpstr>
      <vt:lpstr>2.  医师功能说明</vt:lpstr>
      <vt:lpstr>2.  医师功能说明</vt:lpstr>
      <vt:lpstr>             目  录</vt:lpstr>
      <vt:lpstr>             目  录</vt:lpstr>
      <vt:lpstr>             目  录</vt:lpstr>
      <vt:lpstr>三.  医疗机构功能说明</vt:lpstr>
      <vt:lpstr>三.  医疗机构功能说明</vt:lpstr>
      <vt:lpstr>三.  医疗机构功能说明</vt:lpstr>
      <vt:lpstr>三.  医疗机构功能说明</vt:lpstr>
      <vt:lpstr>三.  医疗机构功能说明</vt:lpstr>
      <vt:lpstr>三.  医疗机构功能说明</vt:lpstr>
      <vt:lpstr>三.  医疗机构功能说明</vt:lpstr>
      <vt:lpstr>三.  医疗机构功能说明</vt:lpstr>
      <vt:lpstr>三.  医疗机构功能说明</vt:lpstr>
      <vt:lpstr>三.  医疗机构功能说明</vt:lpstr>
      <vt:lpstr>             目  录</vt:lpstr>
      <vt:lpstr>             目  录</vt:lpstr>
      <vt:lpstr>四.  考核机构功能说明</vt:lpstr>
      <vt:lpstr>四.  考核机构功能说明</vt:lpstr>
      <vt:lpstr>四.  考核机构功能说明</vt:lpstr>
      <vt:lpstr>三.  医疗机构功能说明</vt:lpstr>
      <vt:lpstr>三.  医疗机构功能说明</vt:lpstr>
      <vt:lpstr>系统应用步骤</vt:lpstr>
      <vt:lpstr>系统维护服务</vt:lpstr>
      <vt:lpstr>幻灯片 38</vt:lpstr>
    </vt:vector>
  </TitlesOfParts>
  <Company>微软中国</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微软中国</dc:creator>
  <cp:lastModifiedBy>王微伟</cp:lastModifiedBy>
  <cp:revision>286</cp:revision>
  <cp:lastPrinted>2014-03-13T02:14:35Z</cp:lastPrinted>
  <dcterms:created xsi:type="dcterms:W3CDTF">2013-07-08T01:07:17Z</dcterms:created>
  <dcterms:modified xsi:type="dcterms:W3CDTF">2016-05-16T03:36:11Z</dcterms:modified>
</cp:coreProperties>
</file>